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75" r:id="rId6"/>
    <p:sldMasterId id="2147483885" r:id="rId7"/>
  </p:sldMasterIdLst>
  <p:notesMasterIdLst>
    <p:notesMasterId r:id="rId69"/>
  </p:notesMasterIdLst>
  <p:handoutMasterIdLst>
    <p:handoutMasterId r:id="rId70"/>
  </p:handoutMasterIdLst>
  <p:sldIdLst>
    <p:sldId id="330" r:id="rId8"/>
    <p:sldId id="766" r:id="rId9"/>
    <p:sldId id="767" r:id="rId10"/>
    <p:sldId id="768" r:id="rId11"/>
    <p:sldId id="770" r:id="rId12"/>
    <p:sldId id="772" r:id="rId13"/>
    <p:sldId id="773" r:id="rId14"/>
    <p:sldId id="775" r:id="rId15"/>
    <p:sldId id="774" r:id="rId16"/>
    <p:sldId id="509" r:id="rId17"/>
    <p:sldId id="684" r:id="rId18"/>
    <p:sldId id="479" r:id="rId19"/>
    <p:sldId id="771" r:id="rId20"/>
    <p:sldId id="687" r:id="rId21"/>
    <p:sldId id="688" r:id="rId22"/>
    <p:sldId id="387" r:id="rId23"/>
    <p:sldId id="507" r:id="rId24"/>
    <p:sldId id="652" r:id="rId25"/>
    <p:sldId id="657" r:id="rId26"/>
    <p:sldId id="653" r:id="rId27"/>
    <p:sldId id="654" r:id="rId28"/>
    <p:sldId id="659" r:id="rId29"/>
    <p:sldId id="690" r:id="rId30"/>
    <p:sldId id="746" r:id="rId31"/>
    <p:sldId id="744" r:id="rId32"/>
    <p:sldId id="745" r:id="rId33"/>
    <p:sldId id="743" r:id="rId34"/>
    <p:sldId id="470" r:id="rId35"/>
    <p:sldId id="434" r:id="rId36"/>
    <p:sldId id="514" r:id="rId37"/>
    <p:sldId id="515" r:id="rId38"/>
    <p:sldId id="510" r:id="rId39"/>
    <p:sldId id="693" r:id="rId40"/>
    <p:sldId id="691" r:id="rId41"/>
    <p:sldId id="692" r:id="rId42"/>
    <p:sldId id="511" r:id="rId43"/>
    <p:sldId id="747" r:id="rId44"/>
    <p:sldId id="750" r:id="rId45"/>
    <p:sldId id="749" r:id="rId46"/>
    <p:sldId id="710" r:id="rId47"/>
    <p:sldId id="711" r:id="rId48"/>
    <p:sldId id="712" r:id="rId49"/>
    <p:sldId id="730" r:id="rId50"/>
    <p:sldId id="753" r:id="rId51"/>
    <p:sldId id="754" r:id="rId52"/>
    <p:sldId id="755" r:id="rId53"/>
    <p:sldId id="756" r:id="rId54"/>
    <p:sldId id="757" r:id="rId55"/>
    <p:sldId id="758" r:id="rId56"/>
    <p:sldId id="759" r:id="rId57"/>
    <p:sldId id="760" r:id="rId58"/>
    <p:sldId id="761" r:id="rId59"/>
    <p:sldId id="762" r:id="rId60"/>
    <p:sldId id="763" r:id="rId61"/>
    <p:sldId id="764" r:id="rId62"/>
    <p:sldId id="765" r:id="rId63"/>
    <p:sldId id="735" r:id="rId64"/>
    <p:sldId id="752" r:id="rId65"/>
    <p:sldId id="721" r:id="rId66"/>
    <p:sldId id="714" r:id="rId67"/>
    <p:sldId id="614" r:id="rId68"/>
  </p:sldIdLst>
  <p:sldSz cx="12188825" cy="6858000"/>
  <p:notesSz cx="7023100" cy="93091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330"/>
            <p14:sldId id="766"/>
            <p14:sldId id="767"/>
            <p14:sldId id="768"/>
            <p14:sldId id="770"/>
            <p14:sldId id="772"/>
            <p14:sldId id="773"/>
            <p14:sldId id="775"/>
            <p14:sldId id="774"/>
            <p14:sldId id="509"/>
            <p14:sldId id="684"/>
            <p14:sldId id="479"/>
            <p14:sldId id="771"/>
            <p14:sldId id="687"/>
            <p14:sldId id="688"/>
            <p14:sldId id="387"/>
            <p14:sldId id="507"/>
            <p14:sldId id="652"/>
            <p14:sldId id="657"/>
            <p14:sldId id="653"/>
            <p14:sldId id="654"/>
            <p14:sldId id="659"/>
            <p14:sldId id="690"/>
            <p14:sldId id="746"/>
            <p14:sldId id="744"/>
            <p14:sldId id="745"/>
            <p14:sldId id="743"/>
            <p14:sldId id="470"/>
            <p14:sldId id="434"/>
            <p14:sldId id="514"/>
            <p14:sldId id="515"/>
            <p14:sldId id="510"/>
            <p14:sldId id="693"/>
            <p14:sldId id="691"/>
            <p14:sldId id="692"/>
            <p14:sldId id="511"/>
            <p14:sldId id="747"/>
            <p14:sldId id="750"/>
            <p14:sldId id="749"/>
            <p14:sldId id="710"/>
            <p14:sldId id="711"/>
            <p14:sldId id="712"/>
            <p14:sldId id="730"/>
            <p14:sldId id="753"/>
            <p14:sldId id="754"/>
            <p14:sldId id="755"/>
            <p14:sldId id="756"/>
            <p14:sldId id="757"/>
            <p14:sldId id="758"/>
            <p14:sldId id="759"/>
            <p14:sldId id="760"/>
            <p14:sldId id="761"/>
            <p14:sldId id="762"/>
            <p14:sldId id="763"/>
            <p14:sldId id="764"/>
            <p14:sldId id="765"/>
            <p14:sldId id="735"/>
            <p14:sldId id="752"/>
            <p14:sldId id="721"/>
            <p14:sldId id="714"/>
            <p14:sldId id="614"/>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Conard" initials="JC" lastIdx="3" clrIdx="0"/>
  <p:cmAuthor id="1" name="Jonah Sterling" initials="JB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300"/>
    <a:srgbClr val="3399FF"/>
    <a:srgbClr val="00AEEF"/>
    <a:srgbClr val="5BADFF"/>
    <a:srgbClr val="9A009A"/>
    <a:srgbClr val="92D050"/>
    <a:srgbClr val="000000"/>
    <a:srgbClr val="A6A6A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6" autoAdjust="0"/>
    <p:restoredTop sz="96433" autoAdjust="0"/>
  </p:normalViewPr>
  <p:slideViewPr>
    <p:cSldViewPr snapToGrid="0">
      <p:cViewPr varScale="1">
        <p:scale>
          <a:sx n="111" d="100"/>
          <a:sy n="111" d="100"/>
        </p:scale>
        <p:origin x="378" y="10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156"/>
    </p:cViewPr>
  </p:notesTextViewPr>
  <p:sorterViewPr>
    <p:cViewPr>
      <p:scale>
        <a:sx n="42" d="100"/>
        <a:sy n="42" d="100"/>
      </p:scale>
      <p:origin x="0" y="0"/>
    </p:cViewPr>
  </p:sorterViewPr>
  <p:notesViewPr>
    <p:cSldViewPr snapToGrid="0" showGuides="1">
      <p:cViewPr varScale="1">
        <p:scale>
          <a:sx n="84" d="100"/>
          <a:sy n="84" d="100"/>
        </p:scale>
        <p:origin x="3786"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a:latin typeface="Segoe UI" pitchFamily="34" charset="0"/>
              </a:rPr>
              <a:t>Windows Azure Overview</a:t>
            </a: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11/17/2019</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a:t>Windows Azure Overview</a:t>
            </a:r>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11/17/2019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‹nº›</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5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3932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00211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4646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60676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861385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828964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3641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4378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90143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33341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196726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488142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b="0" i="0"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59BA08-E870-46E7-91A1-26A2A45C1C43}" type="datetime1">
              <a:rPr lang="en-US" smtClean="0"/>
              <a:t>11/17/2019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66161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34176A-80CC-4C76-9958-976D95308047}" type="datetime1">
              <a:rPr lang="en-US" smtClean="0">
                <a:solidFill>
                  <a:prstClr val="black"/>
                </a:solidFill>
              </a:rPr>
              <a:pPr/>
              <a:t>11/17/2019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6601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9029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227935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8579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2363591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dirty="0"/>
          </a:p>
        </p:txBody>
      </p:sp>
    </p:spTree>
    <p:extLst>
      <p:ext uri="{BB962C8B-B14F-4D97-AF65-F5344CB8AC3E}">
        <p14:creationId xmlns:p14="http://schemas.microsoft.com/office/powerpoint/2010/main" val="1640913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423261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895588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47002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81937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813379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4100325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846142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79326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281316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dirty="0"/>
          </a:p>
        </p:txBody>
      </p:sp>
    </p:spTree>
    <p:extLst>
      <p:ext uri="{BB962C8B-B14F-4D97-AF65-F5344CB8AC3E}">
        <p14:creationId xmlns:p14="http://schemas.microsoft.com/office/powerpoint/2010/main" val="4285732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93766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1956479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1396809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3289164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06439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772396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4113114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2457570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1910286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1676997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755923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2709985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162235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972925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59</a:t>
            </a:fld>
            <a:endParaRPr lang="en-US" dirty="0"/>
          </a:p>
        </p:txBody>
      </p:sp>
    </p:spTree>
    <p:extLst>
      <p:ext uri="{BB962C8B-B14F-4D97-AF65-F5344CB8AC3E}">
        <p14:creationId xmlns:p14="http://schemas.microsoft.com/office/powerpoint/2010/main" val="21426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27440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178682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68144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72858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Entender</a:t>
            </a:r>
            <a:r>
              <a:rPr lang="en-US" dirty="0"/>
              <a:t> o lifecycle</a:t>
            </a:r>
          </a:p>
          <a:p>
            <a:r>
              <a:rPr lang="en-US" dirty="0" err="1"/>
              <a:t>Armazenar</a:t>
            </a:r>
            <a:r>
              <a:rPr lang="en-US" dirty="0"/>
              <a:t> no </a:t>
            </a:r>
            <a:r>
              <a:rPr lang="en-US" dirty="0" err="1"/>
              <a:t>repositorio</a:t>
            </a:r>
            <a:r>
              <a:rPr lang="en-US" dirty="0"/>
              <a:t>?</a:t>
            </a:r>
          </a:p>
          <a:p>
            <a:r>
              <a:rPr lang="en-US" dirty="0" err="1"/>
              <a:t>Separar</a:t>
            </a:r>
            <a:r>
              <a:rPr lang="en-US"/>
              <a:t> subscriptions?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80563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45240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09426" y="6566898"/>
            <a:ext cx="3369972"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Light" pitchFamily="34" charset="0"/>
              </a:rPr>
              <a:t>MICROSOFT CONFIDENTIAL – INTERNAL ONLY</a:t>
            </a:r>
          </a:p>
        </p:txBody>
      </p:sp>
    </p:spTree>
    <p:extLst>
      <p:ext uri="{BB962C8B-B14F-4D97-AF65-F5344CB8AC3E}">
        <p14:creationId xmlns:p14="http://schemas.microsoft.com/office/powerpoint/2010/main" val="9223967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341762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622" y="6412447"/>
            <a:ext cx="4113728" cy="228600"/>
          </a:xfrm>
          <a:prstGeom prst="rect">
            <a:avLst/>
          </a:prstGeom>
        </p:spPr>
        <p:txBody>
          <a:bodyPr/>
          <a:lstStyle/>
          <a:p>
            <a:fld id="{7B2D3E9E-A95C-48F2-B4BF-A71542E0BE9A}" type="datetimeFigureOut">
              <a:rPr lang="en-US" smtClean="0"/>
              <a:t>11/17/2019</a:t>
            </a:fld>
            <a:endParaRPr lang="en-US" dirty="0"/>
          </a:p>
        </p:txBody>
      </p:sp>
      <p:sp>
        <p:nvSpPr>
          <p:cNvPr id="5" name="Footer Placeholder 4"/>
          <p:cNvSpPr>
            <a:spLocks noGrp="1"/>
          </p:cNvSpPr>
          <p:nvPr>
            <p:ph type="ftr" sz="quarter" idx="11"/>
          </p:nvPr>
        </p:nvSpPr>
        <p:spPr>
          <a:xfrm>
            <a:off x="685622" y="6554697"/>
            <a:ext cx="5027890" cy="2286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61644" y="5876413"/>
            <a:ext cx="2925318" cy="1397039"/>
          </a:xfrm>
          <a:prstGeom prst="rect">
            <a:avLst/>
          </a:prstGeom>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636283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2793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3877271"/>
            <a:ext cx="9856241" cy="1794661"/>
          </a:xfrm>
          <a:noFill/>
        </p:spPr>
        <p:txBody>
          <a:bodyPr lIns="107563" tIns="80672" rIns="107563" bIns="80672">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1"/>
            <a:ext cx="9858043" cy="1801436"/>
          </a:xfrm>
          <a:noFill/>
        </p:spPr>
        <p:txBody>
          <a:bodyPr lIns="107563" tIns="67227" rIns="107563" bIns="67227" anchor="t" anchorCtr="0"/>
          <a:lstStyle>
            <a:lvl1pPr>
              <a:defRPr sz="5865" spc="-99"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4542" y="470411"/>
            <a:ext cx="1522008" cy="326167"/>
          </a:xfrm>
          <a:prstGeom prst="rect">
            <a:avLst/>
          </a:prstGeom>
        </p:spPr>
      </p:pic>
      <p:sp>
        <p:nvSpPr>
          <p:cNvPr id="7" name="TextBox 7"/>
          <p:cNvSpPr txBox="1"/>
          <p:nvPr/>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65095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8349" y="6057329"/>
            <a:ext cx="1522008" cy="32616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1176913" y="1720227"/>
            <a:ext cx="7176400" cy="3173453"/>
          </a:xfrm>
          <a:prstGeom prst="rect">
            <a:avLst/>
          </a:prstGeom>
        </p:spPr>
      </p:pic>
    </p:spTree>
    <p:extLst>
      <p:ext uri="{BB962C8B-B14F-4D97-AF65-F5344CB8AC3E}">
        <p14:creationId xmlns:p14="http://schemas.microsoft.com/office/powerpoint/2010/main" val="4017589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231" y="1187645"/>
            <a:ext cx="9858043"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5" cy="1793881"/>
          </a:xfrm>
          <a:noFill/>
        </p:spPr>
        <p:txBody>
          <a:bodyPr lIns="134453" tIns="107563" rIns="134453" bIns="107563">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522918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231" y="1187644"/>
            <a:ext cx="9858043"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Video title</a:t>
            </a:r>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799920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234777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386972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5" name="Text Placeholder 4"/>
          <p:cNvSpPr>
            <a:spLocks noGrp="1"/>
          </p:cNvSpPr>
          <p:nvPr>
            <p:ph type="body" sz="quarter" idx="10"/>
          </p:nvPr>
        </p:nvSpPr>
        <p:spPr>
          <a:xfrm>
            <a:off x="5131596" y="3271520"/>
            <a:ext cx="6222365" cy="2641600"/>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3970589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475219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4010687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9251292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6606064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9482090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708056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6051061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9800567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0491001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3746561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gram Blank - JBS">
    <p:spTree>
      <p:nvGrpSpPr>
        <p:cNvPr id="1" name=""/>
        <p:cNvGrpSpPr/>
        <p:nvPr/>
      </p:nvGrpSpPr>
      <p:grpSpPr>
        <a:xfrm>
          <a:off x="0" y="0"/>
          <a:ext cx="0" cy="0"/>
          <a:chOff x="0" y="0"/>
          <a:chExt cx="0" cy="0"/>
        </a:xfrm>
      </p:grpSpPr>
      <p:sp>
        <p:nvSpPr>
          <p:cNvPr id="8" name="Rectangle 7"/>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21059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7375912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fidentiality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2" y="-312"/>
            <a:ext cx="12188202"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783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6104787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12513044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2201786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4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2"/>
            <a:ext cx="11650487" cy="1956973"/>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630"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04034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1636"/>
          </a:xfrm>
          <a:prstGeom prst="rect">
            <a:avLst/>
          </a:prstGeom>
        </p:spPr>
        <p:txBody>
          <a:bodyPr/>
          <a:lstStyle>
            <a:lvl1pPr marL="284709" indent="-284709">
              <a:buClr>
                <a:schemeClr val="tx1"/>
              </a:buClr>
              <a:buSzPct val="90000"/>
              <a:buFont typeface="Arial" pitchFamily="34" charset="0"/>
              <a:buChar char="•"/>
              <a:defRPr sz="346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3" indent="-275374">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359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26310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3" y="1447801"/>
            <a:ext cx="11149013" cy="205203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512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81452" y="3231975"/>
            <a:ext cx="6718301" cy="1232464"/>
          </a:xfrm>
        </p:spPr>
        <p:txBody>
          <a:bodyPr anchor="ctr">
            <a:noAutofit/>
          </a:bodyPr>
          <a:lstStyle>
            <a:lvl1pPr algn="l" defTabSz="914218" rtl="0" eaLnBrk="1" latinLnBrk="0" hangingPunct="1">
              <a:lnSpc>
                <a:spcPct val="90000"/>
              </a:lnSpc>
              <a:spcBef>
                <a:spcPct val="0"/>
              </a:spcBef>
              <a:buNone/>
              <a:defRPr lang="en-US" sz="3999"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18"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0" indent="0" algn="ctr">
              <a:buNone/>
              <a:defRPr>
                <a:solidFill>
                  <a:schemeClr val="tx1">
                    <a:tint val="75000"/>
                  </a:schemeClr>
                </a:solidFill>
              </a:defRPr>
            </a:lvl2pPr>
            <a:lvl3pPr marL="914218" indent="0" algn="ctr">
              <a:buNone/>
              <a:defRPr>
                <a:solidFill>
                  <a:schemeClr val="tx1">
                    <a:tint val="75000"/>
                  </a:schemeClr>
                </a:solidFill>
              </a:defRPr>
            </a:lvl3pPr>
            <a:lvl4pPr marL="1371328" indent="0" algn="ctr">
              <a:buNone/>
              <a:defRPr>
                <a:solidFill>
                  <a:schemeClr val="tx1">
                    <a:tint val="75000"/>
                  </a:schemeClr>
                </a:solidFill>
              </a:defRPr>
            </a:lvl4pPr>
            <a:lvl5pPr marL="1828437" indent="0" algn="ctr">
              <a:buNone/>
              <a:defRPr>
                <a:solidFill>
                  <a:schemeClr val="tx1">
                    <a:tint val="75000"/>
                  </a:schemeClr>
                </a:solidFill>
              </a:defRPr>
            </a:lvl5pPr>
            <a:lvl6pPr marL="2285546" indent="0" algn="ctr">
              <a:buNone/>
              <a:defRPr>
                <a:solidFill>
                  <a:schemeClr val="tx1">
                    <a:tint val="75000"/>
                  </a:schemeClr>
                </a:solidFill>
              </a:defRPr>
            </a:lvl6pPr>
            <a:lvl7pPr marL="2742655" indent="0" algn="ctr">
              <a:buNone/>
              <a:defRPr>
                <a:solidFill>
                  <a:schemeClr val="tx1">
                    <a:tint val="75000"/>
                  </a:schemeClr>
                </a:solidFill>
              </a:defRPr>
            </a:lvl7pPr>
            <a:lvl8pPr marL="3199765" indent="0" algn="ctr">
              <a:buNone/>
              <a:defRPr>
                <a:solidFill>
                  <a:schemeClr val="tx1">
                    <a:tint val="75000"/>
                  </a:schemeClr>
                </a:solidFill>
              </a:defRPr>
            </a:lvl8pPr>
            <a:lvl9pPr marL="3656874" indent="0" algn="ctr">
              <a:buNone/>
              <a:defRPr>
                <a:solidFill>
                  <a:schemeClr val="tx1">
                    <a:tint val="75000"/>
                  </a:schemeClr>
                </a:solidFill>
              </a:defRPr>
            </a:lvl9pPr>
          </a:lstStyle>
          <a:p>
            <a:r>
              <a:rPr lang="en-US"/>
              <a:t>Click to edit Master subtitle style</a:t>
            </a:r>
            <a:endParaRPr lang="en-US" dirty="0"/>
          </a:p>
        </p:txBody>
      </p:sp>
      <p:pic>
        <p:nvPicPr>
          <p:cNvPr id="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509" y="1733063"/>
            <a:ext cx="2844059" cy="112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0288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4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80530"/>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9" indent="-34281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7" indent="-342817">
              <a:spcBef>
                <a:spcPts val="0"/>
              </a:spcBef>
              <a:spcAft>
                <a:spcPts val="400"/>
              </a:spcAft>
              <a:buFont typeface="Arial" pitchFamily="34" charset="0"/>
              <a:buChar char="•"/>
              <a:defRPr/>
            </a:lvl5pPr>
            <a:lvl6pPr marL="1033211" indent="-342817">
              <a:buFont typeface="Arial" pitchFamily="34" charset="0"/>
              <a:buChar char="•"/>
              <a:defRPr sz="2399">
                <a:gradFill>
                  <a:gsLst>
                    <a:gs pos="0">
                      <a:srgbClr val="595959"/>
                    </a:gs>
                    <a:gs pos="86000">
                      <a:srgbClr val="595959"/>
                    </a:gs>
                  </a:gsLst>
                  <a:lin ang="5400000" scaled="0"/>
                </a:gradFill>
              </a:defRPr>
            </a:lvl6pPr>
            <a:lvl7pPr marL="1255410" indent="-225370">
              <a:defRPr>
                <a:gradFill>
                  <a:gsLst>
                    <a:gs pos="0">
                      <a:srgbClr val="595959"/>
                    </a:gs>
                    <a:gs pos="86000">
                      <a:srgbClr val="595959"/>
                    </a:gs>
                  </a:gsLst>
                  <a:lin ang="5400000" scaled="0"/>
                </a:gradFill>
              </a:defRPr>
            </a:lvl7pPr>
            <a:lvl8pPr marL="1487128" indent="-231718">
              <a:defRPr>
                <a:gradFill>
                  <a:gsLst>
                    <a:gs pos="0">
                      <a:srgbClr val="595959"/>
                    </a:gs>
                    <a:gs pos="86000">
                      <a:srgbClr val="595959"/>
                    </a:gs>
                  </a:gsLst>
                  <a:lin ang="5400000" scaled="0"/>
                </a:gradFill>
              </a:defRPr>
            </a:lvl8pPr>
          </a:lstStyle>
          <a:p>
            <a:pPr marL="345991" lvl="0" indent="-345991" algn="l" defTabSz="914142" rtl="0" eaLnBrk="1" latinLnBrk="0" hangingPunct="1">
              <a:lnSpc>
                <a:spcPct val="90000"/>
              </a:lnSpc>
              <a:spcBef>
                <a:spcPct val="20000"/>
              </a:spcBef>
              <a:buSzPct val="90000"/>
              <a:buFont typeface="Arial" pitchFamily="34" charset="0"/>
              <a:buChar char="•"/>
            </a:pPr>
            <a:r>
              <a:rPr lang="en-US"/>
              <a:t>Click to edit Master text styles</a:t>
            </a:r>
          </a:p>
          <a:p>
            <a:pPr marL="345991" lvl="1" indent="-345991" algn="l" defTabSz="914142" rtl="0" eaLnBrk="1" latinLnBrk="0" hangingPunct="1">
              <a:lnSpc>
                <a:spcPct val="90000"/>
              </a:lnSpc>
              <a:spcBef>
                <a:spcPct val="20000"/>
              </a:spcBef>
              <a:buSzPct val="90000"/>
              <a:buFont typeface="Arial" pitchFamily="34" charset="0"/>
              <a:buChar char="•"/>
            </a:pPr>
            <a:r>
              <a:rPr lang="en-US"/>
              <a:t>Second level</a:t>
            </a:r>
          </a:p>
          <a:p>
            <a:pPr marL="345991" lvl="2" indent="-345991" algn="l" defTabSz="914142" rtl="0" eaLnBrk="1" latinLnBrk="0" hangingPunct="1">
              <a:lnSpc>
                <a:spcPct val="90000"/>
              </a:lnSpc>
              <a:spcBef>
                <a:spcPct val="20000"/>
              </a:spcBef>
              <a:buSzPct val="90000"/>
              <a:buFont typeface="Arial" pitchFamily="34" charset="0"/>
              <a:buChar char="•"/>
            </a:pPr>
            <a:r>
              <a:rPr lang="en-US"/>
              <a:t>Third level</a:t>
            </a:r>
          </a:p>
          <a:p>
            <a:pPr marL="345991" lvl="3" indent="-345991" algn="l" defTabSz="914142" rtl="0" eaLnBrk="1" latinLnBrk="0" hangingPunct="1">
              <a:lnSpc>
                <a:spcPct val="90000"/>
              </a:lnSpc>
              <a:spcBef>
                <a:spcPct val="20000"/>
              </a:spcBef>
              <a:buSzPct val="90000"/>
              <a:buFont typeface="Arial" pitchFamily="34" charset="0"/>
              <a:buChar char="•"/>
            </a:pPr>
            <a:r>
              <a:rPr lang="en-US"/>
              <a:t>Fourth level</a:t>
            </a:r>
          </a:p>
          <a:p>
            <a:pPr marL="345991" lvl="4" indent="-345991" algn="l" defTabSz="91414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14949902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Slide - JB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Tree>
    <p:extLst>
      <p:ext uri="{BB962C8B-B14F-4D97-AF65-F5344CB8AC3E}">
        <p14:creationId xmlns:p14="http://schemas.microsoft.com/office/powerpoint/2010/main" val="4950608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3877271"/>
            <a:ext cx="9856241" cy="1794661"/>
          </a:xfrm>
          <a:noFill/>
        </p:spPr>
        <p:txBody>
          <a:bodyPr lIns="107563" tIns="80672" rIns="107563" bIns="80672">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1"/>
            <a:ext cx="9858043" cy="1801436"/>
          </a:xfrm>
          <a:noFill/>
        </p:spPr>
        <p:txBody>
          <a:bodyPr lIns="107563" tIns="67227" rIns="107563" bIns="67227" anchor="t" anchorCtr="0"/>
          <a:lstStyle>
            <a:lvl1pPr>
              <a:defRPr sz="5865" spc="-99"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4542" y="470411"/>
            <a:ext cx="1522008" cy="326167"/>
          </a:xfrm>
          <a:prstGeom prst="rect">
            <a:avLst/>
          </a:prstGeom>
        </p:spPr>
      </p:pic>
      <p:sp>
        <p:nvSpPr>
          <p:cNvPr id="7" name="TextBox 7"/>
          <p:cNvSpPr txBox="1"/>
          <p:nvPr/>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859281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8349" y="6057329"/>
            <a:ext cx="1522008" cy="32616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1176913" y="1720227"/>
            <a:ext cx="7176400" cy="3173453"/>
          </a:xfrm>
          <a:prstGeom prst="rect">
            <a:avLst/>
          </a:prstGeom>
        </p:spPr>
      </p:pic>
    </p:spTree>
    <p:extLst>
      <p:ext uri="{BB962C8B-B14F-4D97-AF65-F5344CB8AC3E}">
        <p14:creationId xmlns:p14="http://schemas.microsoft.com/office/powerpoint/2010/main" val="2063045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231" y="1187645"/>
            <a:ext cx="9858043"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5" cy="1793881"/>
          </a:xfrm>
          <a:noFill/>
        </p:spPr>
        <p:txBody>
          <a:bodyPr lIns="134453" tIns="107563" rIns="134453" bIns="107563">
            <a:noAutofit/>
          </a:bodyPr>
          <a:lstStyle>
            <a:lvl1pPr marL="0" indent="0">
              <a:spcBef>
                <a:spcPts val="0"/>
              </a:spcBef>
              <a:buNone/>
              <a:defRPr sz="346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320779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231" y="1187644"/>
            <a:ext cx="9858043"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4" tIns="143380" rIns="179224" bIns="143380" numCol="1" spcCol="0" rtlCol="0" fromWordArt="0" anchor="t" anchorCtr="0" forceAA="0" compatLnSpc="1">
            <a:prstTxWarp prst="textNoShape">
              <a:avLst/>
            </a:prstTxWarp>
            <a:noAutofit/>
          </a:bodyPr>
          <a:lstStyle/>
          <a:p>
            <a:pPr algn="ctr" defTabSz="91384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67227" bIns="67227" anchor="t" anchorCtr="0"/>
          <a:lstStyle>
            <a:lvl1pPr>
              <a:defRPr sz="7065" spc="-99" baseline="0">
                <a:gradFill>
                  <a:gsLst>
                    <a:gs pos="5833">
                      <a:srgbClr val="FFFFFF"/>
                    </a:gs>
                    <a:gs pos="18000">
                      <a:srgbClr val="FFFFFF"/>
                    </a:gs>
                  </a:gsLst>
                  <a:lin ang="5400000" scaled="0"/>
                </a:gradFill>
              </a:defRPr>
            </a:lvl1pPr>
          </a:lstStyle>
          <a:p>
            <a:r>
              <a:rPr lang="en-US" dirty="0"/>
              <a:t>Video title</a:t>
            </a:r>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35604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2992753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0686951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a:t>Section title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0330742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8031269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395506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9109766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8" name="Rectangle 7"/>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4820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2947412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gradFill>
                  <a:gsLst>
                    <a:gs pos="1250">
                      <a:schemeClr val="tx2"/>
                    </a:gs>
                    <a:gs pos="99000">
                      <a:schemeClr val="tx2"/>
                    </a:gs>
                  </a:gsLst>
                  <a:lin ang="5400000" scaled="0"/>
                </a:gradFill>
              </a:defRPr>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7714626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20188"/>
          </a:xfrm>
        </p:spPr>
        <p:txBody>
          <a:bodyPr wrap="square">
            <a:spAutoFit/>
          </a:bodyPr>
          <a:lstStyle>
            <a:lvl1pPr marL="0" indent="0">
              <a:spcBef>
                <a:spcPts val="1200"/>
              </a:spcBef>
              <a:buClr>
                <a:schemeClr val="tx1"/>
              </a:buClr>
              <a:buFont typeface="Wingdings" pitchFamily="2" charset="2"/>
              <a:buNone/>
              <a:defRPr sz="3466"/>
            </a:lvl1pPr>
            <a:lvl2pPr marL="0" indent="0">
              <a:buNone/>
              <a:defRPr sz="2000"/>
            </a:lvl2pPr>
            <a:lvl3pPr marL="227145" indent="0">
              <a:buNone/>
              <a:tabLst/>
              <a:defRPr sz="2000"/>
            </a:lvl3pPr>
            <a:lvl4pPr marL="451178"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210102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1"/>
              </a:buClr>
              <a:buFont typeface="Arial" pitchFamily="34" charset="0"/>
              <a:buChar char="•"/>
              <a:defRPr sz="3466"/>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5173280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7"/>
            <a:ext cx="5377147" cy="2486577"/>
          </a:xfrm>
        </p:spPr>
        <p:txBody>
          <a:bodyPr wrap="square">
            <a:spAutoFit/>
          </a:bodyPr>
          <a:lstStyle>
            <a:lvl1pPr marL="281598" indent="-281598">
              <a:spcBef>
                <a:spcPts val="1200"/>
              </a:spcBef>
              <a:buClr>
                <a:schemeClr val="tx2"/>
              </a:buClr>
              <a:buFont typeface="Arial" pitchFamily="34" charset="0"/>
              <a:buChar char="•"/>
              <a:defRPr sz="3466">
                <a:gradFill>
                  <a:gsLst>
                    <a:gs pos="1250">
                      <a:schemeClr val="tx2"/>
                    </a:gs>
                    <a:gs pos="99000">
                      <a:schemeClr val="tx2"/>
                    </a:gs>
                  </a:gsLst>
                  <a:lin ang="5400000" scaled="0"/>
                </a:gradFill>
              </a:defRPr>
            </a:lvl1pPr>
            <a:lvl2pPr marL="520554" indent="-228536">
              <a:defRPr sz="2399"/>
            </a:lvl2pPr>
            <a:lvl3pPr marL="685609" indent="-165055">
              <a:tabLst/>
              <a:defRPr sz="2000"/>
            </a:lvl3pPr>
            <a:lvl4pPr marL="863357" indent="-177750">
              <a:defRPr/>
            </a:lvl4pPr>
            <a:lvl5pPr marL="1028412" indent="-1650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4659642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4793409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0205791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fidentiality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2" y="-312"/>
            <a:ext cx="12188202"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459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2223802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1140101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Background -JB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12" name="Rectangle 11"/>
          <p:cNvSpPr/>
          <p:nvPr userDrawn="1"/>
        </p:nvSpPr>
        <p:spPr bwMode="auto">
          <a:xfrm>
            <a:off x="2253803" y="2455231"/>
            <a:ext cx="9935022" cy="2104837"/>
          </a:xfrm>
          <a:prstGeom prst="rect">
            <a:avLst/>
          </a:prstGeom>
          <a:solidFill>
            <a:srgbClr val="00AEE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6600" dirty="0">
              <a:gradFill>
                <a:gsLst>
                  <a:gs pos="0">
                    <a:srgbClr val="FFFFFF"/>
                  </a:gs>
                  <a:gs pos="100000">
                    <a:srgbClr val="FFFFFF"/>
                  </a:gs>
                </a:gsLst>
                <a:lin ang="5400000" scaled="0"/>
              </a:gradFill>
              <a:latin typeface="メイリオ" pitchFamily="50" charset="-128"/>
              <a:ea typeface="メイリオ" pitchFamily="50" charset="-128"/>
            </a:endParaRPr>
          </a:p>
        </p:txBody>
      </p:sp>
      <p:grpSp>
        <p:nvGrpSpPr>
          <p:cNvPr id="13" name="Group 12"/>
          <p:cNvGrpSpPr/>
          <p:nvPr userDrawn="1"/>
        </p:nvGrpSpPr>
        <p:grpSpPr>
          <a:xfrm>
            <a:off x="0" y="2455230"/>
            <a:ext cx="2253803" cy="2104837"/>
            <a:chOff x="-1" y="2455231"/>
            <a:chExt cx="2253803" cy="2104837"/>
          </a:xfrm>
        </p:grpSpPr>
        <p:sp>
          <p:nvSpPr>
            <p:cNvPr id="17" name="Rectangle 16"/>
            <p:cNvSpPr/>
            <p:nvPr/>
          </p:nvSpPr>
          <p:spPr bwMode="auto">
            <a:xfrm>
              <a:off x="-1" y="2455231"/>
              <a:ext cx="2253803" cy="210483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b"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demo</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988" y="2847133"/>
              <a:ext cx="1140731" cy="1140731"/>
            </a:xfrm>
            <a:prstGeom prst="rect">
              <a:avLst/>
            </a:prstGeom>
          </p:spPr>
        </p:pic>
      </p:grpSp>
    </p:spTree>
    <p:extLst>
      <p:ext uri="{BB962C8B-B14F-4D97-AF65-F5344CB8AC3E}">
        <p14:creationId xmlns:p14="http://schemas.microsoft.com/office/powerpoint/2010/main" val="180529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16" presetClass="entr" presetSubtype="42" fill="hold" grpId="0" nodeType="withEffect">
                                  <p:stCondLst>
                                    <p:cond delay="175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750"/>
                                        <p:tgtEl>
                                          <p:spTgt spid="12"/>
                                        </p:tgtEl>
                                      </p:cBhvr>
                                    </p:animEffect>
                                  </p:childTnLst>
                                </p:cTn>
                              </p:par>
                              <p:par>
                                <p:cTn id="15" presetID="10" presetClass="exit" presetSubtype="0" fill="hold" grpId="1" nodeType="withEffect">
                                  <p:stCondLst>
                                    <p:cond delay="250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5101188" y="6543554"/>
            <a:ext cx="1986441" cy="20512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333" b="1"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6172582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4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2"/>
            <a:ext cx="11650487" cy="1956973"/>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630"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73622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1636"/>
          </a:xfrm>
          <a:prstGeom prst="rect">
            <a:avLst/>
          </a:prstGeom>
        </p:spPr>
        <p:txBody>
          <a:bodyPr/>
          <a:lstStyle>
            <a:lvl1pPr marL="284709" indent="-284709">
              <a:buClr>
                <a:schemeClr val="tx1"/>
              </a:buClr>
              <a:buSzPct val="90000"/>
              <a:buFont typeface="Arial" pitchFamily="34" charset="0"/>
              <a:buChar char="•"/>
              <a:defRPr sz="346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3" indent="-275374">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359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54058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3" y="1447801"/>
            <a:ext cx="11149013" cy="205203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9032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81452" y="3231975"/>
            <a:ext cx="6718301" cy="1232464"/>
          </a:xfrm>
        </p:spPr>
        <p:txBody>
          <a:bodyPr anchor="ctr">
            <a:noAutofit/>
          </a:bodyPr>
          <a:lstStyle>
            <a:lvl1pPr algn="l" defTabSz="914218" rtl="0" eaLnBrk="1" latinLnBrk="0" hangingPunct="1">
              <a:lnSpc>
                <a:spcPct val="90000"/>
              </a:lnSpc>
              <a:spcBef>
                <a:spcPct val="0"/>
              </a:spcBef>
              <a:buNone/>
              <a:defRPr lang="en-US" sz="3999"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18"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0" indent="0" algn="ctr">
              <a:buNone/>
              <a:defRPr>
                <a:solidFill>
                  <a:schemeClr val="tx1">
                    <a:tint val="75000"/>
                  </a:schemeClr>
                </a:solidFill>
              </a:defRPr>
            </a:lvl2pPr>
            <a:lvl3pPr marL="914218" indent="0" algn="ctr">
              <a:buNone/>
              <a:defRPr>
                <a:solidFill>
                  <a:schemeClr val="tx1">
                    <a:tint val="75000"/>
                  </a:schemeClr>
                </a:solidFill>
              </a:defRPr>
            </a:lvl3pPr>
            <a:lvl4pPr marL="1371328" indent="0" algn="ctr">
              <a:buNone/>
              <a:defRPr>
                <a:solidFill>
                  <a:schemeClr val="tx1">
                    <a:tint val="75000"/>
                  </a:schemeClr>
                </a:solidFill>
              </a:defRPr>
            </a:lvl4pPr>
            <a:lvl5pPr marL="1828437" indent="0" algn="ctr">
              <a:buNone/>
              <a:defRPr>
                <a:solidFill>
                  <a:schemeClr val="tx1">
                    <a:tint val="75000"/>
                  </a:schemeClr>
                </a:solidFill>
              </a:defRPr>
            </a:lvl5pPr>
            <a:lvl6pPr marL="2285546" indent="0" algn="ctr">
              <a:buNone/>
              <a:defRPr>
                <a:solidFill>
                  <a:schemeClr val="tx1">
                    <a:tint val="75000"/>
                  </a:schemeClr>
                </a:solidFill>
              </a:defRPr>
            </a:lvl6pPr>
            <a:lvl7pPr marL="2742655" indent="0" algn="ctr">
              <a:buNone/>
              <a:defRPr>
                <a:solidFill>
                  <a:schemeClr val="tx1">
                    <a:tint val="75000"/>
                  </a:schemeClr>
                </a:solidFill>
              </a:defRPr>
            </a:lvl7pPr>
            <a:lvl8pPr marL="3199765" indent="0" algn="ctr">
              <a:buNone/>
              <a:defRPr>
                <a:solidFill>
                  <a:schemeClr val="tx1">
                    <a:tint val="75000"/>
                  </a:schemeClr>
                </a:solidFill>
              </a:defRPr>
            </a:lvl8pPr>
            <a:lvl9pPr marL="3656874" indent="0" algn="ctr">
              <a:buNone/>
              <a:defRPr>
                <a:solidFill>
                  <a:schemeClr val="tx1">
                    <a:tint val="75000"/>
                  </a:schemeClr>
                </a:solidFill>
              </a:defRPr>
            </a:lvl9pPr>
          </a:lstStyle>
          <a:p>
            <a:r>
              <a:rPr lang="en-US"/>
              <a:t>Click to edit Master subtitle style</a:t>
            </a:r>
            <a:endParaRPr lang="en-US" dirty="0"/>
          </a:p>
        </p:txBody>
      </p:sp>
      <p:pic>
        <p:nvPicPr>
          <p:cNvPr id="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509" y="1733063"/>
            <a:ext cx="2844059" cy="112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5671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4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80530"/>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9" indent="-34281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7" indent="-342817">
              <a:spcBef>
                <a:spcPts val="0"/>
              </a:spcBef>
              <a:spcAft>
                <a:spcPts val="400"/>
              </a:spcAft>
              <a:buFont typeface="Arial" pitchFamily="34" charset="0"/>
              <a:buChar char="•"/>
              <a:defRPr/>
            </a:lvl5pPr>
            <a:lvl6pPr marL="1033211" indent="-342817">
              <a:buFont typeface="Arial" pitchFamily="34" charset="0"/>
              <a:buChar char="•"/>
              <a:defRPr sz="2399">
                <a:gradFill>
                  <a:gsLst>
                    <a:gs pos="0">
                      <a:srgbClr val="595959"/>
                    </a:gs>
                    <a:gs pos="86000">
                      <a:srgbClr val="595959"/>
                    </a:gs>
                  </a:gsLst>
                  <a:lin ang="5400000" scaled="0"/>
                </a:gradFill>
              </a:defRPr>
            </a:lvl6pPr>
            <a:lvl7pPr marL="1255410" indent="-225370">
              <a:defRPr>
                <a:gradFill>
                  <a:gsLst>
                    <a:gs pos="0">
                      <a:srgbClr val="595959"/>
                    </a:gs>
                    <a:gs pos="86000">
                      <a:srgbClr val="595959"/>
                    </a:gs>
                  </a:gsLst>
                  <a:lin ang="5400000" scaled="0"/>
                </a:gradFill>
              </a:defRPr>
            </a:lvl7pPr>
            <a:lvl8pPr marL="1487128" indent="-231718">
              <a:defRPr>
                <a:gradFill>
                  <a:gsLst>
                    <a:gs pos="0">
                      <a:srgbClr val="595959"/>
                    </a:gs>
                    <a:gs pos="86000">
                      <a:srgbClr val="595959"/>
                    </a:gs>
                  </a:gsLst>
                  <a:lin ang="5400000" scaled="0"/>
                </a:gradFill>
              </a:defRPr>
            </a:lvl8pPr>
          </a:lstStyle>
          <a:p>
            <a:pPr marL="345991" lvl="0" indent="-345991" algn="l" defTabSz="914142" rtl="0" eaLnBrk="1" latinLnBrk="0" hangingPunct="1">
              <a:lnSpc>
                <a:spcPct val="90000"/>
              </a:lnSpc>
              <a:spcBef>
                <a:spcPct val="20000"/>
              </a:spcBef>
              <a:buSzPct val="90000"/>
              <a:buFont typeface="Arial" pitchFamily="34" charset="0"/>
              <a:buChar char="•"/>
            </a:pPr>
            <a:r>
              <a:rPr lang="en-US"/>
              <a:t>Click to edit Master text styles</a:t>
            </a:r>
          </a:p>
          <a:p>
            <a:pPr marL="345991" lvl="1" indent="-345991" algn="l" defTabSz="914142" rtl="0" eaLnBrk="1" latinLnBrk="0" hangingPunct="1">
              <a:lnSpc>
                <a:spcPct val="90000"/>
              </a:lnSpc>
              <a:spcBef>
                <a:spcPct val="20000"/>
              </a:spcBef>
              <a:buSzPct val="90000"/>
              <a:buFont typeface="Arial" pitchFamily="34" charset="0"/>
              <a:buChar char="•"/>
            </a:pPr>
            <a:r>
              <a:rPr lang="en-US"/>
              <a:t>Second level</a:t>
            </a:r>
          </a:p>
          <a:p>
            <a:pPr marL="345991" lvl="2" indent="-345991" algn="l" defTabSz="914142" rtl="0" eaLnBrk="1" latinLnBrk="0" hangingPunct="1">
              <a:lnSpc>
                <a:spcPct val="90000"/>
              </a:lnSpc>
              <a:spcBef>
                <a:spcPct val="20000"/>
              </a:spcBef>
              <a:buSzPct val="90000"/>
              <a:buFont typeface="Arial" pitchFamily="34" charset="0"/>
              <a:buChar char="•"/>
            </a:pPr>
            <a:r>
              <a:rPr lang="en-US"/>
              <a:t>Third level</a:t>
            </a:r>
          </a:p>
          <a:p>
            <a:pPr marL="345991" lvl="3" indent="-345991" algn="l" defTabSz="914142" rtl="0" eaLnBrk="1" latinLnBrk="0" hangingPunct="1">
              <a:lnSpc>
                <a:spcPct val="90000"/>
              </a:lnSpc>
              <a:spcBef>
                <a:spcPct val="20000"/>
              </a:spcBef>
              <a:buSzPct val="90000"/>
              <a:buFont typeface="Arial" pitchFamily="34" charset="0"/>
              <a:buChar char="•"/>
            </a:pPr>
            <a:r>
              <a:rPr lang="en-US"/>
              <a:t>Fourth level</a:t>
            </a:r>
          </a:p>
          <a:p>
            <a:pPr marL="345991" lvl="4" indent="-345991" algn="l" defTabSz="91414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8681820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mo Background -JB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12" name="Rectangle 11"/>
          <p:cNvSpPr/>
          <p:nvPr userDrawn="1"/>
        </p:nvSpPr>
        <p:spPr bwMode="auto">
          <a:xfrm>
            <a:off x="2253803" y="2455231"/>
            <a:ext cx="9935022" cy="2104837"/>
          </a:xfrm>
          <a:prstGeom prst="rect">
            <a:avLst/>
          </a:prstGeom>
          <a:solidFill>
            <a:srgbClr val="00AEE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6600" dirty="0">
              <a:gradFill>
                <a:gsLst>
                  <a:gs pos="0">
                    <a:srgbClr val="FFFFFF"/>
                  </a:gs>
                  <a:gs pos="100000">
                    <a:srgbClr val="FFFFFF"/>
                  </a:gs>
                </a:gsLst>
                <a:lin ang="5400000" scaled="0"/>
              </a:gradFill>
              <a:latin typeface="メイリオ" pitchFamily="50" charset="-128"/>
              <a:ea typeface="メイリオ" pitchFamily="50" charset="-128"/>
            </a:endParaRPr>
          </a:p>
        </p:txBody>
      </p:sp>
      <p:grpSp>
        <p:nvGrpSpPr>
          <p:cNvPr id="13" name="Group 12"/>
          <p:cNvGrpSpPr/>
          <p:nvPr userDrawn="1"/>
        </p:nvGrpSpPr>
        <p:grpSpPr>
          <a:xfrm>
            <a:off x="0" y="2455230"/>
            <a:ext cx="2253803" cy="2104837"/>
            <a:chOff x="-1" y="2455231"/>
            <a:chExt cx="2253803" cy="2104837"/>
          </a:xfrm>
        </p:grpSpPr>
        <p:sp>
          <p:nvSpPr>
            <p:cNvPr id="17" name="Rectangle 16"/>
            <p:cNvSpPr/>
            <p:nvPr/>
          </p:nvSpPr>
          <p:spPr bwMode="auto">
            <a:xfrm>
              <a:off x="-1" y="2455231"/>
              <a:ext cx="2253803" cy="210483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b"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demo</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988" y="2847133"/>
              <a:ext cx="1140731" cy="1140731"/>
            </a:xfrm>
            <a:prstGeom prst="rect">
              <a:avLst/>
            </a:prstGeom>
          </p:spPr>
        </p:pic>
      </p:grpSp>
    </p:spTree>
    <p:extLst>
      <p:ext uri="{BB962C8B-B14F-4D97-AF65-F5344CB8AC3E}">
        <p14:creationId xmlns:p14="http://schemas.microsoft.com/office/powerpoint/2010/main" val="2918401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16" presetClass="entr" presetSubtype="42" fill="hold" grpId="0" nodeType="withEffect">
                                  <p:stCondLst>
                                    <p:cond delay="175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750"/>
                                        <p:tgtEl>
                                          <p:spTgt spid="12"/>
                                        </p:tgtEl>
                                      </p:cBhvr>
                                    </p:animEffect>
                                  </p:childTnLst>
                                </p:cTn>
                              </p:par>
                              <p:par>
                                <p:cTn id="15" presetID="10" presetClass="exit" presetSubtype="0" fill="hold" grpId="1" nodeType="withEffect">
                                  <p:stCondLst>
                                    <p:cond delay="250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sp>
        <p:nvSpPr>
          <p:cNvPr id="4" name="Rectangle 3"/>
          <p:cNvSpPr/>
          <p:nvPr userDrawn="1"/>
        </p:nvSpPr>
        <p:spPr bwMode="auto">
          <a:xfrm>
            <a:off x="-1" y="0"/>
            <a:ext cx="12212763"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84900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15" name="Hexagon 14"/>
          <p:cNvSpPr/>
          <p:nvPr userDrawn="1"/>
        </p:nvSpPr>
        <p:spPr bwMode="auto">
          <a:xfrm rot="19780699">
            <a:off x="2851262" y="1058870"/>
            <a:ext cx="2423355" cy="2089099"/>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Hexagon 15"/>
          <p:cNvSpPr/>
          <p:nvPr userDrawn="1"/>
        </p:nvSpPr>
        <p:spPr bwMode="auto">
          <a:xfrm rot="19780699">
            <a:off x="1718820" y="3260114"/>
            <a:ext cx="3016895" cy="27427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Hexagon 16"/>
          <p:cNvSpPr/>
          <p:nvPr userDrawn="1"/>
        </p:nvSpPr>
        <p:spPr bwMode="auto">
          <a:xfrm rot="19780699">
            <a:off x="682769" y="1413760"/>
            <a:ext cx="1100134" cy="94839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Hexagon 17"/>
          <p:cNvSpPr/>
          <p:nvPr userDrawn="1"/>
        </p:nvSpPr>
        <p:spPr bwMode="auto">
          <a:xfrm rot="19780699">
            <a:off x="4786347" y="1481185"/>
            <a:ext cx="3403136" cy="2933738"/>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9222"/>
          <a:stretch/>
        </p:blipFill>
        <p:spPr>
          <a:xfrm rot="10800000">
            <a:off x="11355786" y="-8278"/>
            <a:ext cx="846001" cy="834699"/>
          </a:xfrm>
          <a:prstGeom prst="rect">
            <a:avLst/>
          </a:prstGeom>
        </p:spPr>
      </p:pic>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3381331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18"/>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15"/>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15"/>
                                        </p:tgtEl>
                                      </p:cBhvr>
                                    </p:animEffect>
                                    <p:set>
                                      <p:cBhvr>
                                        <p:cTn id="20" dur="1" fill="hold">
                                          <p:stCondLst>
                                            <p:cond delay="7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17"/>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16"/>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allouts - JB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15070"/>
            <a:ext cx="10448925"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1219200" y="1895903"/>
            <a:ext cx="10448925" cy="1533096"/>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0626" y="6311788"/>
            <a:ext cx="1618990" cy="388399"/>
          </a:xfrm>
          <a:prstGeom prst="rect">
            <a:avLst/>
          </a:prstGeom>
        </p:spPr>
      </p:pic>
      <p:sp>
        <p:nvSpPr>
          <p:cNvPr id="6" name="Footer Placeholder 2"/>
          <p:cNvSpPr txBox="1">
            <a:spLocks/>
          </p:cNvSpPr>
          <p:nvPr userDrawn="1"/>
        </p:nvSpPr>
        <p:spPr>
          <a:xfrm>
            <a:off x="1048599" y="6441941"/>
            <a:ext cx="4631312" cy="173219"/>
          </a:xfrm>
          <a:prstGeom prst="rect">
            <a:avLst/>
          </a:prstGeom>
        </p:spPr>
        <p:txBody>
          <a:bodyPr vert="horz" lIns="119461" tIns="59730" rIns="119461" bIns="59730" rtlCol="0" anchor="ct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76" dirty="0">
                <a:solidFill>
                  <a:schemeClr val="accent6">
                    <a:lumMod val="20000"/>
                    <a:lumOff val="80000"/>
                  </a:schemeClr>
                </a:solidFill>
                <a:latin typeface="Segoe UI"/>
              </a:rPr>
              <a:t>MICROSOFT CONFIDENTIAL –  SUBJECT TO NDA </a:t>
            </a:r>
          </a:p>
        </p:txBody>
      </p:sp>
      <p:sp>
        <p:nvSpPr>
          <p:cNvPr id="7" name="Rectangle 6"/>
          <p:cNvSpPr/>
          <p:nvPr userDrawn="1"/>
        </p:nvSpPr>
        <p:spPr bwMode="auto">
          <a:xfrm rot="16200000">
            <a:off x="-3129098" y="3129097"/>
            <a:ext cx="6858001" cy="5998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78797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494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713800"/>
            <a:ext cx="11149012" cy="297927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56" r:id="rId2"/>
    <p:sldLayoutId id="2147483757" r:id="rId3"/>
    <p:sldLayoutId id="2147483758" r:id="rId4"/>
    <p:sldLayoutId id="2147483732" r:id="rId5"/>
    <p:sldLayoutId id="2147483759" r:id="rId6"/>
    <p:sldLayoutId id="2147483768" r:id="rId7"/>
    <p:sldLayoutId id="2147483770" r:id="rId8"/>
    <p:sldLayoutId id="2147483771" r:id="rId9"/>
    <p:sldLayoutId id="2147483915" r:id="rId10"/>
    <p:sldLayoutId id="2147483916" r:id="rId11"/>
    <p:sldLayoutId id="2147483917"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solidFill>
            <a:schemeClr val="bg1"/>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solidFill>
            <a:schemeClr val="bg1"/>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solidFill>
            <a:schemeClr val="bg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07563" tIns="67227" rIns="107563" bIns="67227"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052031"/>
          </a:xfrm>
          <a:prstGeom prst="rect">
            <a:avLst/>
          </a:prstGeom>
        </p:spPr>
        <p:txBody>
          <a:bodyPr vert="horz" wrap="square" lIns="107563" tIns="67227" rIns="107563" bIns="67227"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259753"/>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Lst>
  <p:transition>
    <p:fade/>
  </p:transition>
  <p:txStyles>
    <p:titleStyle>
      <a:lvl1pPr algn="l" defTabSz="914107" rtl="0" eaLnBrk="1" latinLnBrk="0" hangingPunct="1">
        <a:lnSpc>
          <a:spcPct val="90000"/>
        </a:lnSpc>
        <a:spcBef>
          <a:spcPct val="0"/>
        </a:spcBef>
        <a:buNone/>
        <a:defRPr lang="en-US" sz="533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7" rtl="0" eaLnBrk="1" fontAlgn="auto" latinLnBrk="0" hangingPunct="1">
        <a:lnSpc>
          <a:spcPct val="90000"/>
        </a:lnSpc>
        <a:spcBef>
          <a:spcPct val="20000"/>
        </a:spcBef>
        <a:spcAft>
          <a:spcPts val="0"/>
        </a:spcAft>
        <a:buClrTx/>
        <a:buSzPct val="90000"/>
        <a:buFont typeface="Arial" pitchFamily="34" charset="0"/>
        <a:buChar char="•"/>
        <a:tabLst/>
        <a:defRPr sz="3866"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4116"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48"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733" kern="1200">
          <a:solidFill>
            <a:schemeClr val="tx1"/>
          </a:solidFill>
          <a:latin typeface="+mn-lt"/>
          <a:ea typeface="+mn-ea"/>
          <a:cs typeface="+mn-cs"/>
        </a:defRPr>
      </a:lvl1pPr>
      <a:lvl2pPr marL="457054" algn="l" defTabSz="914107" rtl="0" eaLnBrk="1" latinLnBrk="0" hangingPunct="1">
        <a:defRPr sz="1733" kern="1200">
          <a:solidFill>
            <a:schemeClr val="tx1"/>
          </a:solidFill>
          <a:latin typeface="+mn-lt"/>
          <a:ea typeface="+mn-ea"/>
          <a:cs typeface="+mn-cs"/>
        </a:defRPr>
      </a:lvl2pPr>
      <a:lvl3pPr marL="914107" algn="l" defTabSz="914107" rtl="0" eaLnBrk="1" latinLnBrk="0" hangingPunct="1">
        <a:defRPr sz="1733" kern="1200">
          <a:solidFill>
            <a:schemeClr val="tx1"/>
          </a:solidFill>
          <a:latin typeface="+mn-lt"/>
          <a:ea typeface="+mn-ea"/>
          <a:cs typeface="+mn-cs"/>
        </a:defRPr>
      </a:lvl3pPr>
      <a:lvl4pPr marL="1371161" algn="l" defTabSz="914107" rtl="0" eaLnBrk="1" latinLnBrk="0" hangingPunct="1">
        <a:defRPr sz="1733" kern="1200">
          <a:solidFill>
            <a:schemeClr val="tx1"/>
          </a:solidFill>
          <a:latin typeface="+mn-lt"/>
          <a:ea typeface="+mn-ea"/>
          <a:cs typeface="+mn-cs"/>
        </a:defRPr>
      </a:lvl4pPr>
      <a:lvl5pPr marL="1828215" algn="l" defTabSz="914107" rtl="0" eaLnBrk="1" latinLnBrk="0" hangingPunct="1">
        <a:defRPr sz="1733" kern="1200">
          <a:solidFill>
            <a:schemeClr val="tx1"/>
          </a:solidFill>
          <a:latin typeface="+mn-lt"/>
          <a:ea typeface="+mn-ea"/>
          <a:cs typeface="+mn-cs"/>
        </a:defRPr>
      </a:lvl5pPr>
      <a:lvl6pPr marL="2285270" algn="l" defTabSz="914107" rtl="0" eaLnBrk="1" latinLnBrk="0" hangingPunct="1">
        <a:defRPr sz="1733" kern="1200">
          <a:solidFill>
            <a:schemeClr val="tx1"/>
          </a:solidFill>
          <a:latin typeface="+mn-lt"/>
          <a:ea typeface="+mn-ea"/>
          <a:cs typeface="+mn-cs"/>
        </a:defRPr>
      </a:lvl6pPr>
      <a:lvl7pPr marL="2742322" algn="l" defTabSz="914107" rtl="0" eaLnBrk="1" latinLnBrk="0" hangingPunct="1">
        <a:defRPr sz="1733" kern="1200">
          <a:solidFill>
            <a:schemeClr val="tx1"/>
          </a:solidFill>
          <a:latin typeface="+mn-lt"/>
          <a:ea typeface="+mn-ea"/>
          <a:cs typeface="+mn-cs"/>
        </a:defRPr>
      </a:lvl7pPr>
      <a:lvl8pPr marL="3199376" algn="l" defTabSz="914107" rtl="0" eaLnBrk="1" latinLnBrk="0" hangingPunct="1">
        <a:defRPr sz="1733" kern="1200">
          <a:solidFill>
            <a:schemeClr val="tx1"/>
          </a:solidFill>
          <a:latin typeface="+mn-lt"/>
          <a:ea typeface="+mn-ea"/>
          <a:cs typeface="+mn-cs"/>
        </a:defRPr>
      </a:lvl8pPr>
      <a:lvl9pPr marL="3656430" algn="l" defTabSz="914107" rtl="0" eaLnBrk="1" latinLnBrk="0" hangingPunct="1">
        <a:defRPr sz="17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07563" tIns="67227" rIns="107563" bIns="67227"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052031"/>
          </a:xfrm>
          <a:prstGeom prst="rect">
            <a:avLst/>
          </a:prstGeom>
        </p:spPr>
        <p:txBody>
          <a:bodyPr vert="horz" wrap="square" lIns="107563" tIns="67227" rIns="107563" bIns="67227"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552668"/>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107" rtl="0" eaLnBrk="1" latinLnBrk="0" hangingPunct="1">
        <a:lnSpc>
          <a:spcPct val="90000"/>
        </a:lnSpc>
        <a:spcBef>
          <a:spcPct val="0"/>
        </a:spcBef>
        <a:buNone/>
        <a:defRPr lang="en-US" sz="533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7" rtl="0" eaLnBrk="1" fontAlgn="auto" latinLnBrk="0" hangingPunct="1">
        <a:lnSpc>
          <a:spcPct val="90000"/>
        </a:lnSpc>
        <a:spcBef>
          <a:spcPct val="20000"/>
        </a:spcBef>
        <a:spcAft>
          <a:spcPts val="0"/>
        </a:spcAft>
        <a:buClrTx/>
        <a:buSzPct val="90000"/>
        <a:buFont typeface="Arial" pitchFamily="34" charset="0"/>
        <a:buChar char="•"/>
        <a:tabLst/>
        <a:defRPr sz="3866"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84116"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48"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Tx/>
        <a:buSzPct val="90000"/>
        <a:buFont typeface="Arial" pitchFamily="34" charset="0"/>
        <a:buChar char="•"/>
        <a:tabLst/>
        <a:defRPr sz="1733"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733" kern="1200">
          <a:solidFill>
            <a:schemeClr val="tx1"/>
          </a:solidFill>
          <a:latin typeface="+mn-lt"/>
          <a:ea typeface="+mn-ea"/>
          <a:cs typeface="+mn-cs"/>
        </a:defRPr>
      </a:lvl1pPr>
      <a:lvl2pPr marL="457054" algn="l" defTabSz="914107" rtl="0" eaLnBrk="1" latinLnBrk="0" hangingPunct="1">
        <a:defRPr sz="1733" kern="1200">
          <a:solidFill>
            <a:schemeClr val="tx1"/>
          </a:solidFill>
          <a:latin typeface="+mn-lt"/>
          <a:ea typeface="+mn-ea"/>
          <a:cs typeface="+mn-cs"/>
        </a:defRPr>
      </a:lvl2pPr>
      <a:lvl3pPr marL="914107" algn="l" defTabSz="914107" rtl="0" eaLnBrk="1" latinLnBrk="0" hangingPunct="1">
        <a:defRPr sz="1733" kern="1200">
          <a:solidFill>
            <a:schemeClr val="tx1"/>
          </a:solidFill>
          <a:latin typeface="+mn-lt"/>
          <a:ea typeface="+mn-ea"/>
          <a:cs typeface="+mn-cs"/>
        </a:defRPr>
      </a:lvl3pPr>
      <a:lvl4pPr marL="1371161" algn="l" defTabSz="914107" rtl="0" eaLnBrk="1" latinLnBrk="0" hangingPunct="1">
        <a:defRPr sz="1733" kern="1200">
          <a:solidFill>
            <a:schemeClr val="tx1"/>
          </a:solidFill>
          <a:latin typeface="+mn-lt"/>
          <a:ea typeface="+mn-ea"/>
          <a:cs typeface="+mn-cs"/>
        </a:defRPr>
      </a:lvl4pPr>
      <a:lvl5pPr marL="1828215" algn="l" defTabSz="914107" rtl="0" eaLnBrk="1" latinLnBrk="0" hangingPunct="1">
        <a:defRPr sz="1733" kern="1200">
          <a:solidFill>
            <a:schemeClr val="tx1"/>
          </a:solidFill>
          <a:latin typeface="+mn-lt"/>
          <a:ea typeface="+mn-ea"/>
          <a:cs typeface="+mn-cs"/>
        </a:defRPr>
      </a:lvl5pPr>
      <a:lvl6pPr marL="2285270" algn="l" defTabSz="914107" rtl="0" eaLnBrk="1" latinLnBrk="0" hangingPunct="1">
        <a:defRPr sz="1733" kern="1200">
          <a:solidFill>
            <a:schemeClr val="tx1"/>
          </a:solidFill>
          <a:latin typeface="+mn-lt"/>
          <a:ea typeface="+mn-ea"/>
          <a:cs typeface="+mn-cs"/>
        </a:defRPr>
      </a:lvl6pPr>
      <a:lvl7pPr marL="2742322" algn="l" defTabSz="914107" rtl="0" eaLnBrk="1" latinLnBrk="0" hangingPunct="1">
        <a:defRPr sz="1733" kern="1200">
          <a:solidFill>
            <a:schemeClr val="tx1"/>
          </a:solidFill>
          <a:latin typeface="+mn-lt"/>
          <a:ea typeface="+mn-ea"/>
          <a:cs typeface="+mn-cs"/>
        </a:defRPr>
      </a:lvl7pPr>
      <a:lvl8pPr marL="3199376" algn="l" defTabSz="914107" rtl="0" eaLnBrk="1" latinLnBrk="0" hangingPunct="1">
        <a:defRPr sz="1733" kern="1200">
          <a:solidFill>
            <a:schemeClr val="tx1"/>
          </a:solidFill>
          <a:latin typeface="+mn-lt"/>
          <a:ea typeface="+mn-ea"/>
          <a:cs typeface="+mn-cs"/>
        </a:defRPr>
      </a:lvl8pPr>
      <a:lvl9pPr marL="3656430" algn="l" defTabSz="914107"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93764" y="2559929"/>
            <a:ext cx="10921961" cy="1878252"/>
          </a:xfrm>
        </p:spPr>
        <p:txBody>
          <a:bodyPr/>
          <a:lstStyle/>
          <a:p>
            <a:r>
              <a:rPr lang="en-US" sz="8800" cap="all" dirty="0"/>
              <a:t>Azure OVERVIEW</a:t>
            </a:r>
            <a:endParaRPr lang="en-US" sz="7200" cap="all" dirty="0"/>
          </a:p>
        </p:txBody>
      </p:sp>
      <p:sp>
        <p:nvSpPr>
          <p:cNvPr id="2" name="Text Placeholder 1"/>
          <p:cNvSpPr>
            <a:spLocks noGrp="1"/>
          </p:cNvSpPr>
          <p:nvPr>
            <p:ph type="body" sz="quarter" idx="11"/>
          </p:nvPr>
        </p:nvSpPr>
        <p:spPr>
          <a:xfrm>
            <a:off x="745231" y="4583030"/>
            <a:ext cx="5454333" cy="2080570"/>
          </a:xfrm>
        </p:spPr>
        <p:txBody>
          <a:bodyPr/>
          <a:lstStyle/>
          <a:p>
            <a:r>
              <a:rPr lang="en-US" sz="2800" dirty="0">
                <a:latin typeface="Segoe UI Semibold" panose="020B0702040204020203" pitchFamily="34" charset="0"/>
                <a:cs typeface="Segoe UI Semibold" panose="020B0702040204020203" pitchFamily="34" charset="0"/>
              </a:rPr>
              <a:t>Sérgio Prates</a:t>
            </a:r>
          </a:p>
          <a:p>
            <a:r>
              <a:rPr lang="en-US" sz="2000" dirty="0" err="1">
                <a:solidFill>
                  <a:schemeClr val="accent6">
                    <a:lumMod val="40000"/>
                    <a:lumOff val="60000"/>
                    <a:alpha val="98000"/>
                  </a:schemeClr>
                </a:solidFill>
              </a:rPr>
              <a:t>Engenheiro</a:t>
            </a:r>
            <a:r>
              <a:rPr lang="en-US" sz="2000" dirty="0">
                <a:solidFill>
                  <a:schemeClr val="accent6">
                    <a:lumMod val="40000"/>
                    <a:lumOff val="60000"/>
                    <a:alpha val="98000"/>
                  </a:schemeClr>
                </a:solidFill>
              </a:rPr>
              <a:t> de Software</a:t>
            </a:r>
          </a:p>
          <a:p>
            <a:r>
              <a:rPr lang="en-US" sz="2000" dirty="0">
                <a:solidFill>
                  <a:schemeClr val="accent6">
                    <a:lumMod val="40000"/>
                    <a:lumOff val="60000"/>
                    <a:alpha val="98000"/>
                  </a:schemeClr>
                </a:solidFill>
              </a:rPr>
              <a:t>Lambda3</a:t>
            </a:r>
          </a:p>
          <a:p>
            <a:endParaRPr lang="en-US" sz="2000" dirty="0">
              <a:solidFill>
                <a:schemeClr val="accent6">
                  <a:lumMod val="40000"/>
                  <a:lumOff val="60000"/>
                  <a:alpha val="98000"/>
                </a:schemeClr>
              </a:solidFill>
            </a:endParaRPr>
          </a:p>
          <a:p>
            <a:r>
              <a:rPr lang="en-US" sz="2000" dirty="0">
                <a:solidFill>
                  <a:schemeClr val="accent6">
                    <a:lumMod val="40000"/>
                    <a:lumOff val="60000"/>
                    <a:alpha val="98000"/>
                  </a:schemeClr>
                </a:solidFill>
              </a:rPr>
              <a:t>Email: sergio.prates@lambda3.com.br</a:t>
            </a:r>
          </a:p>
          <a:p>
            <a:r>
              <a:rPr lang="en-US" sz="2000" dirty="0">
                <a:solidFill>
                  <a:schemeClr val="accent6">
                    <a:lumMod val="40000"/>
                    <a:lumOff val="60000"/>
                    <a:alpha val="98000"/>
                  </a:schemeClr>
                </a:solidFill>
              </a:rPr>
              <a:t>Twitter: @</a:t>
            </a:r>
            <a:r>
              <a:rPr lang="en-US" sz="2000" dirty="0" err="1">
                <a:solidFill>
                  <a:schemeClr val="accent6">
                    <a:lumMod val="40000"/>
                    <a:lumOff val="60000"/>
                    <a:alpha val="98000"/>
                  </a:schemeClr>
                </a:solidFill>
              </a:rPr>
              <a:t>sergiopratess</a:t>
            </a:r>
            <a:endParaRPr lang="en-US" sz="2000" dirty="0">
              <a:solidFill>
                <a:schemeClr val="accent6">
                  <a:lumMod val="40000"/>
                  <a:lumOff val="60000"/>
                  <a:alpha val="98000"/>
                </a:schemeClr>
              </a:solidFill>
            </a:endParaRPr>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4056" y="1996753"/>
            <a:ext cx="3470346" cy="3243606"/>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Hybrid Consistency</a:t>
            </a:r>
          </a:p>
        </p:txBody>
      </p:sp>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O que é o Azure?</a:t>
            </a:r>
          </a:p>
        </p:txBody>
      </p:sp>
      <p:grpSp>
        <p:nvGrpSpPr>
          <p:cNvPr id="15" name="Group 14"/>
          <p:cNvGrpSpPr/>
          <p:nvPr/>
        </p:nvGrpSpPr>
        <p:grpSpPr>
          <a:xfrm>
            <a:off x="717325" y="1996752"/>
            <a:ext cx="9997527" cy="3243605"/>
            <a:chOff x="627895" y="2692245"/>
            <a:chExt cx="6296788" cy="2042935"/>
          </a:xfrm>
        </p:grpSpPr>
        <p:sp>
          <p:nvSpPr>
            <p:cNvPr id="12" name="Rectangle 11"/>
            <p:cNvSpPr/>
            <p:nvPr/>
          </p:nvSpPr>
          <p:spPr bwMode="auto">
            <a:xfrm>
              <a:off x="627895" y="2692245"/>
              <a:ext cx="2185744" cy="2042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Move Faster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611" y="3215743"/>
              <a:ext cx="1061072" cy="646289"/>
            </a:xfrm>
            <a:prstGeom prst="rect">
              <a:avLst/>
            </a:prstGeom>
          </p:spPr>
        </p:pic>
      </p:grpSp>
      <p:sp>
        <p:nvSpPr>
          <p:cNvPr id="13" name="Rectangle 12"/>
          <p:cNvSpPr/>
          <p:nvPr/>
        </p:nvSpPr>
        <p:spPr bwMode="auto">
          <a:xfrm>
            <a:off x="4370691" y="1996753"/>
            <a:ext cx="3470346" cy="32436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Save Money</a:t>
            </a:r>
          </a:p>
        </p:txBody>
      </p:sp>
      <p:sp>
        <p:nvSpPr>
          <p:cNvPr id="16" name="Freeform 123"/>
          <p:cNvSpPr>
            <a:spLocks noEditPoints="1"/>
          </p:cNvSpPr>
          <p:nvPr/>
        </p:nvSpPr>
        <p:spPr bwMode="black">
          <a:xfrm>
            <a:off x="1653221" y="2767366"/>
            <a:ext cx="1448438" cy="150415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5637563" y="2704457"/>
            <a:ext cx="912109" cy="1828193"/>
          </a:xfrm>
          <a:prstGeom prst="rect">
            <a:avLst/>
          </a:prstGeom>
          <a:noFill/>
        </p:spPr>
        <p:txBody>
          <a:bodyPr wrap="none" lIns="0" tIns="0" rIns="0" bIns="0" rtlCol="0">
            <a:spAutoFit/>
          </a:bodyPr>
          <a:lstStyle/>
          <a:p>
            <a:pPr>
              <a:lnSpc>
                <a:spcPct val="90000"/>
              </a:lnSpc>
              <a:spcBef>
                <a:spcPct val="20000"/>
              </a:spcBef>
              <a:buSzPct val="80000"/>
            </a:pPr>
            <a:r>
              <a:rPr lang="en-US" sz="13200" dirty="0">
                <a:solidFill>
                  <a:schemeClr val="bg1"/>
                </a:solidFill>
              </a:rPr>
              <a:t>$</a:t>
            </a:r>
          </a:p>
        </p:txBody>
      </p:sp>
    </p:spTree>
    <p:extLst>
      <p:ext uri="{BB962C8B-B14F-4D97-AF65-F5344CB8AC3E}">
        <p14:creationId xmlns:p14="http://schemas.microsoft.com/office/powerpoint/2010/main" val="344005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1748" y="4300523"/>
            <a:ext cx="3292475" cy="1329595"/>
          </a:xfrm>
        </p:spPr>
        <p:txBody>
          <a:bodyPr anchor="ctr"/>
          <a:lstStyle/>
          <a:p>
            <a:r>
              <a:rPr lang="en-US" altLang="ja-JP" sz="4800" dirty="0">
                <a:ea typeface="メイリオ" pitchFamily="50" charset="-128"/>
                <a:cs typeface="Segoe UI Light" panose="020B0502040204020203" pitchFamily="34" charset="0"/>
              </a:rPr>
              <a:t>Global Footprint</a:t>
            </a:r>
            <a:endParaRPr lang="en-US" sz="4800" dirty="0">
              <a:ea typeface="メイリオ" pitchFamily="50" charset="-128"/>
              <a:cs typeface="Segoe UI Light" panose="020B0502040204020203" pitchFamily="34" charset="0"/>
            </a:endParaRPr>
          </a:p>
        </p:txBody>
      </p:sp>
      <p:grpSp>
        <p:nvGrpSpPr>
          <p:cNvPr id="3" name="Group 2"/>
          <p:cNvGrpSpPr/>
          <p:nvPr/>
        </p:nvGrpSpPr>
        <p:grpSpPr>
          <a:xfrm>
            <a:off x="257805" y="55040"/>
            <a:ext cx="11826333" cy="6548957"/>
            <a:chOff x="395371" y="1139688"/>
            <a:chExt cx="8399866" cy="4651514"/>
          </a:xfrm>
          <a:solidFill>
            <a:schemeClr val="accent6">
              <a:lumMod val="60000"/>
              <a:lumOff val="40000"/>
            </a:schemeClr>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9"/>
          <p:cNvGrpSpPr/>
          <p:nvPr/>
        </p:nvGrpSpPr>
        <p:grpSpPr>
          <a:xfrm>
            <a:off x="1591145" y="1590734"/>
            <a:ext cx="8507313" cy="2800146"/>
            <a:chOff x="1067332" y="2443650"/>
            <a:chExt cx="5795198" cy="1907465"/>
          </a:xfrm>
          <a:solidFill>
            <a:srgbClr val="C9F0FF">
              <a:alpha val="89804"/>
            </a:srgbClr>
          </a:solidFill>
        </p:grpSpPr>
        <p:sp>
          <p:nvSpPr>
            <p:cNvPr id="1269" name="Oval 1268"/>
            <p:cNvSpPr/>
            <p:nvPr/>
          </p:nvSpPr>
          <p:spPr bwMode="auto">
            <a:xfrm>
              <a:off x="1067332" y="274876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311" name="Oval 1310"/>
            <p:cNvSpPr/>
            <p:nvPr/>
          </p:nvSpPr>
          <p:spPr bwMode="auto">
            <a:xfrm>
              <a:off x="6139082" y="4038600"/>
              <a:ext cx="312515" cy="312515"/>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grpSp>
      <p:sp>
        <p:nvSpPr>
          <p:cNvPr id="1262" name="Oval 1261"/>
          <p:cNvSpPr/>
          <p:nvPr/>
        </p:nvSpPr>
        <p:spPr bwMode="auto">
          <a:xfrm>
            <a:off x="10356238" y="483153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3" name="Oval 1262"/>
          <p:cNvSpPr/>
          <p:nvPr/>
        </p:nvSpPr>
        <p:spPr bwMode="auto">
          <a:xfrm>
            <a:off x="10545970" y="5488767"/>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4" name="Oval 1263"/>
          <p:cNvSpPr/>
          <p:nvPr/>
        </p:nvSpPr>
        <p:spPr bwMode="auto">
          <a:xfrm>
            <a:off x="10316585" y="2433918"/>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6" name="Oval 1265"/>
          <p:cNvSpPr/>
          <p:nvPr/>
        </p:nvSpPr>
        <p:spPr bwMode="auto">
          <a:xfrm>
            <a:off x="10316585" y="2127147"/>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7" name="Oval 1266"/>
          <p:cNvSpPr/>
          <p:nvPr/>
        </p:nvSpPr>
        <p:spPr bwMode="auto">
          <a:xfrm>
            <a:off x="9492997" y="1840139"/>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8" name="Oval 1267"/>
          <p:cNvSpPr/>
          <p:nvPr/>
        </p:nvSpPr>
        <p:spPr bwMode="auto">
          <a:xfrm>
            <a:off x="9191301" y="2663303"/>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72" name="Oval 1271"/>
          <p:cNvSpPr/>
          <p:nvPr/>
        </p:nvSpPr>
        <p:spPr bwMode="auto">
          <a:xfrm>
            <a:off x="2717266" y="229188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74" name="Oval 1273"/>
          <p:cNvSpPr/>
          <p:nvPr/>
        </p:nvSpPr>
        <p:spPr bwMode="auto">
          <a:xfrm>
            <a:off x="3121494" y="2161609"/>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p>
        </p:txBody>
      </p:sp>
      <p:sp>
        <p:nvSpPr>
          <p:cNvPr id="1265" name="Oval 1264"/>
          <p:cNvSpPr/>
          <p:nvPr/>
        </p:nvSpPr>
        <p:spPr bwMode="auto">
          <a:xfrm>
            <a:off x="4249138" y="4372764"/>
            <a:ext cx="458770" cy="458770"/>
          </a:xfrm>
          <a:prstGeom prst="ellipse">
            <a:avLst/>
          </a:prstGeom>
          <a:solidFill>
            <a:srgbClr val="C9F0FF">
              <a:alpha val="89804"/>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049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1914" y="2714625"/>
            <a:ext cx="11149013" cy="1123950"/>
          </a:xfrm>
        </p:spPr>
        <p:txBody>
          <a:bodyPr/>
          <a:lstStyle/>
          <a:p>
            <a:pPr algn="ctr"/>
            <a:r>
              <a:rPr lang="en-US" sz="8000" dirty="0"/>
              <a:t>pay </a:t>
            </a:r>
            <a:r>
              <a:rPr lang="en-US" sz="8000" dirty="0">
                <a:effectLst/>
              </a:rPr>
              <a:t>only</a:t>
            </a:r>
            <a:r>
              <a:rPr lang="en-US" sz="8000" dirty="0">
                <a:solidFill>
                  <a:srgbClr val="92D050"/>
                </a:solidFill>
              </a:rPr>
              <a:t> </a:t>
            </a:r>
            <a:r>
              <a:rPr lang="en-US" sz="8000" dirty="0"/>
              <a:t>for what you use</a:t>
            </a:r>
          </a:p>
        </p:txBody>
      </p:sp>
      <p:sp>
        <p:nvSpPr>
          <p:cNvPr id="5" name="TextBox 4"/>
          <p:cNvSpPr txBox="1"/>
          <p:nvPr/>
        </p:nvSpPr>
        <p:spPr>
          <a:xfrm rot="16200000">
            <a:off x="2863969" y="3787071"/>
            <a:ext cx="1106072" cy="1218795"/>
          </a:xfrm>
          <a:prstGeom prst="rect">
            <a:avLst/>
          </a:prstGeom>
          <a:noFill/>
        </p:spPr>
        <p:txBody>
          <a:bodyPr wrap="none" lIns="0" tIns="0" rIns="0" bIns="0" rtlCol="0">
            <a:spAutoFit/>
          </a:bodyPr>
          <a:lstStyle/>
          <a:p>
            <a:pPr>
              <a:lnSpc>
                <a:spcPct val="90000"/>
              </a:lnSpc>
              <a:spcBef>
                <a:spcPct val="20000"/>
              </a:spcBef>
              <a:buSzPct val="80000"/>
            </a:pPr>
            <a:r>
              <a:rPr lang="en-US" sz="8800" dirty="0">
                <a:solidFill>
                  <a:schemeClr val="bg1"/>
                </a:solidFill>
                <a:sym typeface="Wingdings" panose="05000000000000000000" pitchFamily="2" charset="2"/>
              </a:rPr>
              <a:t></a:t>
            </a:r>
            <a:endParaRPr lang="en-US" sz="8800" dirty="0">
              <a:solidFill>
                <a:schemeClr val="bg1"/>
              </a:solidFill>
            </a:endParaRPr>
          </a:p>
        </p:txBody>
      </p:sp>
    </p:spTree>
    <p:extLst>
      <p:ext uri="{BB962C8B-B14F-4D97-AF65-F5344CB8AC3E}">
        <p14:creationId xmlns:p14="http://schemas.microsoft.com/office/powerpoint/2010/main" val="274024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1914" y="2714625"/>
            <a:ext cx="11149013" cy="1123950"/>
          </a:xfrm>
        </p:spPr>
        <p:txBody>
          <a:bodyPr/>
          <a:lstStyle/>
          <a:p>
            <a:pPr algn="ctr"/>
            <a:r>
              <a:rPr lang="en-US" sz="8000" dirty="0"/>
              <a:t>no upfront costs</a:t>
            </a:r>
          </a:p>
        </p:txBody>
      </p:sp>
    </p:spTree>
    <p:extLst>
      <p:ext uri="{BB962C8B-B14F-4D97-AF65-F5344CB8AC3E}">
        <p14:creationId xmlns:p14="http://schemas.microsoft.com/office/powerpoint/2010/main" val="102391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12000" y="2703739"/>
            <a:ext cx="11149013" cy="1123950"/>
          </a:xfrm>
        </p:spPr>
        <p:txBody>
          <a:bodyPr/>
          <a:lstStyle/>
          <a:p>
            <a:pPr algn="ctr"/>
            <a:r>
              <a:rPr lang="en-US" sz="8000" dirty="0"/>
              <a:t>per minute billing</a:t>
            </a:r>
          </a:p>
        </p:txBody>
      </p:sp>
      <p:pic>
        <p:nvPicPr>
          <p:cNvPr id="2" name="Picture 1"/>
          <p:cNvPicPr>
            <a:picLocks noChangeAspect="1"/>
          </p:cNvPicPr>
          <p:nvPr/>
        </p:nvPicPr>
        <p:blipFill>
          <a:blip r:embed="rId3"/>
          <a:stretch>
            <a:fillRect/>
          </a:stretch>
        </p:blipFill>
        <p:spPr>
          <a:xfrm>
            <a:off x="900085" y="2255930"/>
            <a:ext cx="2267909" cy="2267909"/>
          </a:xfrm>
          <a:prstGeom prst="rect">
            <a:avLst/>
          </a:prstGeom>
        </p:spPr>
      </p:pic>
    </p:spTree>
    <p:extLst>
      <p:ext uri="{BB962C8B-B14F-4D97-AF65-F5344CB8AC3E}">
        <p14:creationId xmlns:p14="http://schemas.microsoft.com/office/powerpoint/2010/main" val="137836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428969" y="2224768"/>
            <a:ext cx="11149013" cy="2215991"/>
          </a:xfrm>
        </p:spPr>
        <p:txBody>
          <a:bodyPr/>
          <a:lstStyle/>
          <a:p>
            <a:pPr algn="ctr"/>
            <a:r>
              <a:rPr lang="en-US" sz="8000" dirty="0"/>
              <a:t>no charge for </a:t>
            </a:r>
            <a:br>
              <a:rPr lang="en-US" sz="8000" dirty="0"/>
            </a:br>
            <a:r>
              <a:rPr lang="en-US" sz="8000" dirty="0"/>
              <a:t>stopped VMs</a:t>
            </a:r>
          </a:p>
        </p:txBody>
      </p:sp>
      <p:sp>
        <p:nvSpPr>
          <p:cNvPr id="6" name="TextBox 5"/>
          <p:cNvSpPr txBox="1"/>
          <p:nvPr/>
        </p:nvSpPr>
        <p:spPr>
          <a:xfrm>
            <a:off x="1849232" y="1884621"/>
            <a:ext cx="1865503" cy="3113005"/>
          </a:xfrm>
          <a:prstGeom prst="rect">
            <a:avLst/>
          </a:prstGeom>
          <a:noFill/>
        </p:spPr>
        <p:txBody>
          <a:bodyPr wrap="none" lIns="179238" tIns="143391" rIns="179238" bIns="143391" rtlCol="0">
            <a:spAutoFit/>
          </a:bodyPr>
          <a:lstStyle/>
          <a:p>
            <a:pPr>
              <a:lnSpc>
                <a:spcPct val="90000"/>
              </a:lnSpc>
              <a:spcAft>
                <a:spcPts val="588"/>
              </a:spcAft>
            </a:pPr>
            <a:r>
              <a:rPr lang="en-US" sz="20386" b="1" dirty="0">
                <a:solidFill>
                  <a:srgbClr val="7FBA00"/>
                </a:solidFill>
              </a:rPr>
              <a:t>$</a:t>
            </a:r>
          </a:p>
        </p:txBody>
      </p:sp>
    </p:spTree>
    <p:extLst>
      <p:ext uri="{BB962C8B-B14F-4D97-AF65-F5344CB8AC3E}">
        <p14:creationId xmlns:p14="http://schemas.microsoft.com/office/powerpoint/2010/main" val="24170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5720540"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a:t>
            </a:r>
          </a:p>
        </p:txBody>
      </p:sp>
    </p:spTree>
    <p:extLst>
      <p:ext uri="{BB962C8B-B14F-4D97-AF65-F5344CB8AC3E}">
        <p14:creationId xmlns:p14="http://schemas.microsoft.com/office/powerpoint/2010/main" val="26962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Virtual Machines</a:t>
            </a:r>
          </a:p>
        </p:txBody>
      </p:sp>
      <p:sp>
        <p:nvSpPr>
          <p:cNvPr id="13" name="Content Placeholder 2"/>
          <p:cNvSpPr>
            <a:spLocks noGrp="1"/>
          </p:cNvSpPr>
          <p:nvPr>
            <p:ph type="body" sz="quarter" idx="10"/>
          </p:nvPr>
        </p:nvSpPr>
        <p:spPr>
          <a:xfrm>
            <a:off x="4877594" y="3263053"/>
            <a:ext cx="6603204" cy="1954381"/>
          </a:xfrm>
        </p:spPr>
        <p:txBody>
          <a:bodyPr/>
          <a:lstStyle/>
          <a:p>
            <a:pPr marL="460375" indent="-457200">
              <a:lnSpc>
                <a:spcPct val="100000"/>
              </a:lnSpc>
              <a:buFont typeface="Wingdings" pitchFamily="2" charset="2"/>
              <a:buChar char="ß"/>
            </a:pPr>
            <a:r>
              <a:rPr lang="en-US" sz="2800" dirty="0">
                <a:solidFill>
                  <a:schemeClr val="bg1">
                    <a:alpha val="99000"/>
                  </a:schemeClr>
                </a:solidFill>
              </a:rPr>
              <a:t>Windows Server and Linux Virtual Machines</a:t>
            </a:r>
          </a:p>
          <a:p>
            <a:pPr marL="460375" indent="-457200">
              <a:lnSpc>
                <a:spcPct val="100000"/>
              </a:lnSpc>
              <a:buFont typeface="Wingdings" pitchFamily="2" charset="2"/>
              <a:buChar char="ß"/>
            </a:pPr>
            <a:r>
              <a:rPr lang="en-US" sz="2800" dirty="0">
                <a:solidFill>
                  <a:schemeClr val="bg1">
                    <a:alpha val="99000"/>
                  </a:schemeClr>
                </a:solidFill>
              </a:rPr>
              <a:t>Flexible Workload Support</a:t>
            </a:r>
          </a:p>
          <a:p>
            <a:pPr marL="460375" indent="-457200">
              <a:lnSpc>
                <a:spcPct val="100000"/>
              </a:lnSpc>
              <a:buFont typeface="Wingdings" pitchFamily="2" charset="2"/>
              <a:buChar char="ß"/>
            </a:pPr>
            <a:r>
              <a:rPr lang="en-US" sz="2800" dirty="0">
                <a:solidFill>
                  <a:schemeClr val="bg1">
                    <a:alpha val="99000"/>
                  </a:schemeClr>
                </a:solidFill>
              </a:rPr>
              <a:t>Virtual Private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1930854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and High Availability</a:t>
            </a:r>
          </a:p>
        </p:txBody>
      </p:sp>
      <p:sp>
        <p:nvSpPr>
          <p:cNvPr id="5" name="AutoShape 4"/>
          <p:cNvSpPr>
            <a:spLocks noChangeAspect="1" noChangeArrowheads="1" noTextEdit="1"/>
          </p:cNvSpPr>
          <p:nvPr/>
        </p:nvSpPr>
        <p:spPr bwMode="auto">
          <a:xfrm>
            <a:off x="-1980684" y="1265801"/>
            <a:ext cx="1982272" cy="183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800">
              <a:solidFill>
                <a:srgbClr val="FFFFFF"/>
              </a:solidFill>
            </a:endParaRPr>
          </a:p>
        </p:txBody>
      </p:sp>
      <p:sp>
        <p:nvSpPr>
          <p:cNvPr id="21" name="Rounded Rectangle 20"/>
          <p:cNvSpPr/>
          <p:nvPr/>
        </p:nvSpPr>
        <p:spPr bwMode="auto">
          <a:xfrm>
            <a:off x="469773" y="3077720"/>
            <a:ext cx="5027890" cy="3379190"/>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1800" dirty="0">
              <a:solidFill>
                <a:srgbClr val="FFFFFF"/>
              </a:solidFill>
            </a:endParaRPr>
          </a:p>
        </p:txBody>
      </p:sp>
      <p:grpSp>
        <p:nvGrpSpPr>
          <p:cNvPr id="24" name="Group 23"/>
          <p:cNvGrpSpPr/>
          <p:nvPr/>
        </p:nvGrpSpPr>
        <p:grpSpPr>
          <a:xfrm>
            <a:off x="681274" y="3296473"/>
            <a:ext cx="1083563" cy="2949306"/>
            <a:chOff x="3857138" y="-151910"/>
            <a:chExt cx="1671976" cy="2950074"/>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27" name="Rectangle 2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1948607" y="3296474"/>
            <a:ext cx="971626" cy="303741"/>
          </a:xfrm>
          <a:prstGeom prst="rect">
            <a:avLst/>
          </a:prstGeom>
        </p:spPr>
      </p:pic>
      <p:sp>
        <p:nvSpPr>
          <p:cNvPr id="36" name="Rectangle 35"/>
          <p:cNvSpPr/>
          <p:nvPr/>
        </p:nvSpPr>
        <p:spPr bwMode="auto">
          <a:xfrm>
            <a:off x="1948606" y="3600216"/>
            <a:ext cx="971626" cy="2540817"/>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1948607" y="6138968"/>
            <a:ext cx="971626" cy="106812"/>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043" y="3779692"/>
            <a:ext cx="707000" cy="639528"/>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0917" y="4529763"/>
            <a:ext cx="707000" cy="639528"/>
          </a:xfrm>
          <a:prstGeom prst="rect">
            <a:avLst/>
          </a:prstGeom>
        </p:spPr>
      </p:pic>
      <p:grpSp>
        <p:nvGrpSpPr>
          <p:cNvPr id="43" name="Group 42"/>
          <p:cNvGrpSpPr/>
          <p:nvPr/>
        </p:nvGrpSpPr>
        <p:grpSpPr>
          <a:xfrm>
            <a:off x="3072591" y="3278438"/>
            <a:ext cx="971627" cy="2949306"/>
            <a:chOff x="3857138" y="-151910"/>
            <a:chExt cx="1671976" cy="2950074"/>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5" name="Rectangle 4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47" name="Group 46"/>
          <p:cNvGrpSpPr/>
          <p:nvPr/>
        </p:nvGrpSpPr>
        <p:grpSpPr>
          <a:xfrm>
            <a:off x="4202601" y="3273658"/>
            <a:ext cx="971627" cy="2949306"/>
            <a:chOff x="3857138" y="-151910"/>
            <a:chExt cx="1671976" cy="2950074"/>
          </a:xfrm>
        </p:grpSpPr>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9" name="Rectangle 48"/>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913" y="5330635"/>
            <a:ext cx="707000" cy="639528"/>
          </a:xfrm>
          <a:prstGeom prst="rect">
            <a:avLst/>
          </a:prstGeom>
        </p:spPr>
      </p:pic>
      <p:pic>
        <p:nvPicPr>
          <p:cNvPr id="52" name="Picture 6"/>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8623195" y="1635374"/>
            <a:ext cx="1689377" cy="108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p:nvPr/>
        </p:nvGrpSpPr>
        <p:grpSpPr bwMode="black">
          <a:xfrm>
            <a:off x="5600103" y="1103552"/>
            <a:ext cx="1106526" cy="853960"/>
            <a:chOff x="7010400" y="2133600"/>
            <a:chExt cx="1379538" cy="1065213"/>
          </a:xfrm>
          <a:solidFill>
            <a:schemeClr val="tx1"/>
          </a:solidFill>
        </p:grpSpPr>
        <p:sp>
          <p:nvSpPr>
            <p:cNvPr id="54"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5"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5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6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5"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6"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7"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8"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79"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0"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1"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2"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3"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4"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5"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6"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7"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8"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89"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0"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1"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2"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3"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4"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5"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6"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7"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8"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99"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sp>
          <p:nvSpPr>
            <p:cNvPr id="100" name="Freeform 207"/>
            <p:cNvSpPr>
              <a:spLocks noEditPoints="1"/>
            </p:cNvSpPr>
            <p:nvPr/>
          </p:nvSpPr>
          <p:spPr bwMode="black">
            <a:xfrm>
              <a:off x="7108824" y="2208212"/>
              <a:ext cx="1198562"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743"/>
              <a:endParaRPr lang="en-US" sz="1200">
                <a:solidFill>
                  <a:srgbClr val="FFFFFF"/>
                </a:solidFill>
              </a:endParaRPr>
            </a:p>
          </p:txBody>
        </p:sp>
      </p:grpSp>
      <p:sp>
        <p:nvSpPr>
          <p:cNvPr id="101" name="TextBox 100"/>
          <p:cNvSpPr txBox="1"/>
          <p:nvPr/>
        </p:nvSpPr>
        <p:spPr>
          <a:xfrm>
            <a:off x="7678963" y="2838928"/>
            <a:ext cx="3577841" cy="738407"/>
          </a:xfrm>
          <a:prstGeom prst="rect">
            <a:avLst/>
          </a:prstGeom>
          <a:noFill/>
        </p:spPr>
        <p:txBody>
          <a:bodyPr wrap="square" lIns="0" tIns="0" rIns="0" bIns="0" rtlCol="0">
            <a:spAutoFit/>
          </a:bodyPr>
          <a:lstStyle/>
          <a:p>
            <a:pPr algn="ctr" defTabSz="1218743"/>
            <a:r>
              <a:rPr lang="en-US" sz="2399" b="1" dirty="0">
                <a:solidFill>
                  <a:srgbClr val="FFFFFF">
                    <a:alpha val="99000"/>
                  </a:srgbClr>
                </a:solidFill>
              </a:rPr>
              <a:t>Load-Balanced Traffic (TCP/</a:t>
            </a:r>
            <a:r>
              <a:rPr lang="en-US" sz="2399" b="1" dirty="0" err="1">
                <a:solidFill>
                  <a:srgbClr val="FFFFFF">
                    <a:alpha val="99000"/>
                  </a:srgbClr>
                </a:solidFill>
              </a:rPr>
              <a:t>UDP</a:t>
            </a:r>
            <a:r>
              <a:rPr lang="en-US" sz="2399" b="1" dirty="0">
                <a:solidFill>
                  <a:srgbClr val="FFFFFF">
                    <a:alpha val="99000"/>
                  </a:srgbClr>
                </a:solidFill>
              </a:rPr>
              <a:t>)</a:t>
            </a:r>
          </a:p>
        </p:txBody>
      </p:sp>
      <p:cxnSp>
        <p:nvCxnSpPr>
          <p:cNvPr id="102" name="Straight Arrow Connector 101"/>
          <p:cNvCxnSpPr>
            <a:stCxn id="52" idx="3"/>
            <a:endCxn id="85" idx="3"/>
          </p:cNvCxnSpPr>
          <p:nvPr/>
        </p:nvCxnSpPr>
        <p:spPr>
          <a:xfrm flipH="1" flipV="1">
            <a:off x="6693843" y="1593527"/>
            <a:ext cx="1929352" cy="584861"/>
          </a:xfrm>
          <a:prstGeom prst="straightConnector1">
            <a:avLst/>
          </a:prstGeom>
          <a:ln w="38100">
            <a:solidFill>
              <a:srgbClr val="FFFFFF">
                <a:alpha val="50000"/>
              </a:srgbClr>
            </a:solidFill>
            <a:tailEnd type="stealth" w="lg" len="lg"/>
          </a:ln>
        </p:spPr>
        <p:style>
          <a:lnRef idx="3">
            <a:schemeClr val="accent1"/>
          </a:lnRef>
          <a:fillRef idx="0">
            <a:schemeClr val="accent1"/>
          </a:fillRef>
          <a:effectRef idx="2">
            <a:schemeClr val="accent1"/>
          </a:effectRef>
          <a:fontRef idx="minor">
            <a:schemeClr val="tx1"/>
          </a:fontRef>
        </p:style>
      </p:cxnSp>
      <p:sp>
        <p:nvSpPr>
          <p:cNvPr id="3" name="Right Brace 2"/>
          <p:cNvSpPr/>
          <p:nvPr/>
        </p:nvSpPr>
        <p:spPr>
          <a:xfrm rot="16200000">
            <a:off x="2612270" y="1102"/>
            <a:ext cx="706919" cy="4722027"/>
          </a:xfrm>
          <a:prstGeom prst="rightBrace">
            <a:avLst>
              <a:gd name="adj1" fmla="val 8333"/>
              <a:gd name="adj2" fmla="val 51035"/>
            </a:avLst>
          </a:prstGeom>
          <a:ln w="38100">
            <a:solidFill>
              <a:srgbClr val="000000">
                <a:alpha val="50000"/>
              </a:srgbClr>
            </a:solidFill>
          </a:ln>
        </p:spPr>
        <p:style>
          <a:lnRef idx="3">
            <a:schemeClr val="accent1"/>
          </a:lnRef>
          <a:fillRef idx="0">
            <a:schemeClr val="accent1"/>
          </a:fillRef>
          <a:effectRef idx="2">
            <a:schemeClr val="accent1"/>
          </a:effectRef>
          <a:fontRef idx="minor">
            <a:schemeClr val="tx1"/>
          </a:fontRef>
        </p:style>
        <p:txBody>
          <a:bodyPr rtlCol="0" anchor="ctr"/>
          <a:lstStyle/>
          <a:p>
            <a:pPr algn="ctr" defTabSz="1218743"/>
            <a:endParaRPr lang="en-US" sz="1800">
              <a:solidFill>
                <a:srgbClr val="FFFFFF"/>
              </a:solidFill>
            </a:endParaRPr>
          </a:p>
        </p:txBody>
      </p:sp>
      <p:sp>
        <p:nvSpPr>
          <p:cNvPr id="103" name="TextBox 102"/>
          <p:cNvSpPr txBox="1"/>
          <p:nvPr/>
        </p:nvSpPr>
        <p:spPr>
          <a:xfrm>
            <a:off x="1226599" y="1432016"/>
            <a:ext cx="3577841" cy="492314"/>
          </a:xfrm>
          <a:prstGeom prst="rect">
            <a:avLst/>
          </a:prstGeom>
          <a:noFill/>
        </p:spPr>
        <p:txBody>
          <a:bodyPr wrap="square" lIns="0" tIns="0" rIns="0" bIns="0" rtlCol="0">
            <a:spAutoFit/>
          </a:bodyPr>
          <a:lstStyle/>
          <a:p>
            <a:pPr algn="ctr" defTabSz="1218743"/>
            <a:r>
              <a:rPr lang="en-US" sz="3199" b="1" dirty="0">
                <a:solidFill>
                  <a:srgbClr val="FFFFFF">
                    <a:alpha val="99000"/>
                  </a:srgbClr>
                </a:solidFill>
              </a:rPr>
              <a:t>Availability Set</a:t>
            </a:r>
          </a:p>
        </p:txBody>
      </p:sp>
      <p:cxnSp>
        <p:nvCxnSpPr>
          <p:cNvPr id="104" name="Straight Arrow Connector 103"/>
          <p:cNvCxnSpPr>
            <a:stCxn id="100" idx="6"/>
            <a:endCxn id="27" idx="0"/>
          </p:cNvCxnSpPr>
          <p:nvPr/>
        </p:nvCxnSpPr>
        <p:spPr>
          <a:xfrm flipH="1">
            <a:off x="1223055" y="1620975"/>
            <a:ext cx="4576089" cy="1979240"/>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105" name="Straight Arrow Connector 104"/>
          <p:cNvCxnSpPr>
            <a:stCxn id="100" idx="6"/>
          </p:cNvCxnSpPr>
          <p:nvPr/>
        </p:nvCxnSpPr>
        <p:spPr>
          <a:xfrm flipH="1">
            <a:off x="2434419" y="1620974"/>
            <a:ext cx="3364725" cy="2908789"/>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cxnSp>
        <p:nvCxnSpPr>
          <p:cNvPr id="106" name="Straight Arrow Connector 105"/>
          <p:cNvCxnSpPr>
            <a:stCxn id="100" idx="5"/>
          </p:cNvCxnSpPr>
          <p:nvPr/>
        </p:nvCxnSpPr>
        <p:spPr>
          <a:xfrm flipH="1">
            <a:off x="4688415" y="1641994"/>
            <a:ext cx="1079504" cy="3688640"/>
          </a:xfrm>
          <a:prstGeom prst="straightConnector1">
            <a:avLst/>
          </a:prstGeom>
          <a:ln w="38100">
            <a:solidFill>
              <a:srgbClr val="FFFFFF"/>
            </a:solidFill>
            <a:tailEnd type="stealth"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827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right)">
                                      <p:cBhvr>
                                        <p:cTn id="26" dur="500"/>
                                        <p:tgtEl>
                                          <p:spTgt spid="102"/>
                                        </p:tgtEl>
                                      </p:cBhvr>
                                    </p:animEffect>
                                  </p:childTnLst>
                                </p:cTn>
                              </p:par>
                              <p:par>
                                <p:cTn id="27" presetID="10"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up)">
                                      <p:cBhvr>
                                        <p:cTn id="39" dur="500"/>
                                        <p:tgtEl>
                                          <p:spTgt spid="104"/>
                                        </p:tgtEl>
                                      </p:cBhvr>
                                    </p:animEffect>
                                  </p:childTnLst>
                                </p:cTn>
                              </p:par>
                              <p:par>
                                <p:cTn id="40" presetID="22" presetClass="entr" presetSubtype="1"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up)">
                                      <p:cBhvr>
                                        <p:cTn id="42" dur="500"/>
                                        <p:tgtEl>
                                          <p:spTgt spid="105"/>
                                        </p:tgtEl>
                                      </p:cBhvr>
                                    </p:animEffect>
                                  </p:childTnLst>
                                </p:cTn>
                              </p:par>
                              <p:par>
                                <p:cTn id="43" presetID="22" presetClass="entr" presetSubtype="1"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wipe(up)">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grpId="0" nodeType="clickEffect">
                                  <p:stCondLst>
                                    <p:cond delay="0"/>
                                  </p:stCondLst>
                                  <p:childTnLst>
                                    <p:animClr clrSpc="rgb" dir="cw">
                                      <p:cBhvr override="childStyle">
                                        <p:cTn id="49" dur="500" fill="hold"/>
                                        <p:tgtEl>
                                          <p:spTgt spid="36"/>
                                        </p:tgtEl>
                                        <p:attrNameLst>
                                          <p:attrName>style.color</p:attrName>
                                        </p:attrNameLst>
                                      </p:cBhvr>
                                      <p:to>
                                        <a:srgbClr val="FF0000"/>
                                      </p:to>
                                    </p:animClr>
                                    <p:animClr clrSpc="rgb" dir="cw">
                                      <p:cBhvr>
                                        <p:cTn id="50" dur="500" fill="hold"/>
                                        <p:tgtEl>
                                          <p:spTgt spid="36"/>
                                        </p:tgtEl>
                                        <p:attrNameLst>
                                          <p:attrName>fillcolor</p:attrName>
                                        </p:attrNameLst>
                                      </p:cBhvr>
                                      <p:to>
                                        <a:srgbClr val="FF0000"/>
                                      </p:to>
                                    </p:animClr>
                                    <p:set>
                                      <p:cBhvr>
                                        <p:cTn id="51" dur="500" fill="hold"/>
                                        <p:tgtEl>
                                          <p:spTgt spid="36"/>
                                        </p:tgtEl>
                                        <p:attrNameLst>
                                          <p:attrName>fill.type</p:attrName>
                                        </p:attrNameLst>
                                      </p:cBhvr>
                                      <p:to>
                                        <p:strVal val="solid"/>
                                      </p:to>
                                    </p:set>
                                    <p:set>
                                      <p:cBhvr>
                                        <p:cTn id="52" dur="500" fill="hold"/>
                                        <p:tgtEl>
                                          <p:spTgt spid="36"/>
                                        </p:tgtEl>
                                        <p:attrNameLst>
                                          <p:attrName>fill.on</p:attrName>
                                        </p:attrNameLst>
                                      </p:cBhvr>
                                      <p:to>
                                        <p:strVal val="true"/>
                                      </p:to>
                                    </p:set>
                                  </p:childTnLst>
                                </p:cTn>
                              </p:par>
                            </p:childTnLst>
                          </p:cTn>
                        </p:par>
                        <p:par>
                          <p:cTn id="53" fill="hold">
                            <p:stCondLst>
                              <p:cond delay="500"/>
                            </p:stCondLst>
                            <p:childTnLst>
                              <p:par>
                                <p:cTn id="54" presetID="22" presetClass="exit" presetSubtype="4" fill="hold" nodeType="afterEffect">
                                  <p:stCondLst>
                                    <p:cond delay="0"/>
                                  </p:stCondLst>
                                  <p:childTnLst>
                                    <p:animEffect transition="out" filter="wipe(down)">
                                      <p:cBhvr>
                                        <p:cTn id="55" dur="500"/>
                                        <p:tgtEl>
                                          <p:spTgt spid="105"/>
                                        </p:tgtEl>
                                      </p:cBhvr>
                                    </p:animEffect>
                                    <p:set>
                                      <p:cBhvr>
                                        <p:cTn id="56" dur="1" fill="hold">
                                          <p:stCondLst>
                                            <p:cond delay="499"/>
                                          </p:stCondLst>
                                        </p:cTn>
                                        <p:tgtEl>
                                          <p:spTgt spid="105"/>
                                        </p:tgtEl>
                                        <p:attrNameLst>
                                          <p:attrName>style.visibility</p:attrName>
                                        </p:attrNameLst>
                                      </p:cBhvr>
                                      <p:to>
                                        <p:strVal val="hidden"/>
                                      </p:to>
                                    </p:set>
                                  </p:childTnLst>
                                </p:cTn>
                              </p:par>
                            </p:childTnLst>
                          </p:cTn>
                        </p:par>
                        <p:par>
                          <p:cTn id="57" fill="hold">
                            <p:stCondLst>
                              <p:cond delay="1000"/>
                            </p:stCondLst>
                            <p:childTnLst>
                              <p:par>
                                <p:cTn id="58" presetID="26" presetClass="emph" presetSubtype="0" fill="hold" nodeType="afterEffect">
                                  <p:stCondLst>
                                    <p:cond delay="0"/>
                                  </p:stCondLst>
                                  <p:childTnLst>
                                    <p:animEffect transition="out" filter="fade">
                                      <p:cBhvr>
                                        <p:cTn id="59" dur="500" tmFilter="0, 0; .2, .5; .8, .5; 1, 0"/>
                                        <p:tgtEl>
                                          <p:spTgt spid="104"/>
                                        </p:tgtEl>
                                      </p:cBhvr>
                                    </p:animEffect>
                                    <p:animScale>
                                      <p:cBhvr>
                                        <p:cTn id="60" dur="250" autoRev="1" fill="hold"/>
                                        <p:tgtEl>
                                          <p:spTgt spid="104"/>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06"/>
                                        </p:tgtEl>
                                      </p:cBhvr>
                                    </p:animEffect>
                                    <p:animScale>
                                      <p:cBhvr>
                                        <p:cTn id="63" dur="250" autoRev="1" fill="hold"/>
                                        <p:tgtEl>
                                          <p:spTgt spid="106"/>
                                        </p:tgtEl>
                                      </p:cBhvr>
                                      <p:by x="105000" y="105000"/>
                                    </p:animScale>
                                  </p:childTnLst>
                                </p:cTn>
                              </p:par>
                              <p:par>
                                <p:cTn id="64" presetID="6" presetClass="emph" presetSubtype="0" fill="hold" nodeType="withEffect">
                                  <p:stCondLst>
                                    <p:cond delay="0"/>
                                  </p:stCondLst>
                                  <p:childTnLst>
                                    <p:animScale>
                                      <p:cBhvr>
                                        <p:cTn id="65" dur="2000" fill="hold"/>
                                        <p:tgtEl>
                                          <p:spTgt spid="40"/>
                                        </p:tgtEl>
                                      </p:cBhvr>
                                      <p:by x="150000" y="150000"/>
                                    </p:animScale>
                                  </p:childTnLst>
                                </p:cTn>
                              </p:par>
                              <p:par>
                                <p:cTn id="66" presetID="6" presetClass="emph" presetSubtype="0" fill="hold" nodeType="withEffect">
                                  <p:stCondLst>
                                    <p:cond delay="0"/>
                                  </p:stCondLst>
                                  <p:childTnLst>
                                    <p:animScale>
                                      <p:cBhvr>
                                        <p:cTn id="67" dur="2000" fill="hold"/>
                                        <p:tgtEl>
                                          <p:spTgt spid="5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1" grpId="0"/>
      <p:bldP spid="3" grpId="0" animBg="1"/>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7736413"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Availability Sets + LBs</a:t>
            </a:r>
          </a:p>
        </p:txBody>
      </p:sp>
    </p:spTree>
    <p:extLst>
      <p:ext uri="{BB962C8B-B14F-4D97-AF65-F5344CB8AC3E}">
        <p14:creationId xmlns:p14="http://schemas.microsoft.com/office/powerpoint/2010/main" val="406147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83441" y="120061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Agenda</a:t>
            </a:r>
          </a:p>
        </p:txBody>
      </p:sp>
      <p:sp>
        <p:nvSpPr>
          <p:cNvPr id="13" name="Content Placeholder 2"/>
          <p:cNvSpPr>
            <a:spLocks noGrp="1"/>
          </p:cNvSpPr>
          <p:nvPr>
            <p:ph type="body" sz="quarter" idx="10"/>
          </p:nvPr>
        </p:nvSpPr>
        <p:spPr>
          <a:xfrm>
            <a:off x="5177778" y="2190866"/>
            <a:ext cx="6375178" cy="3162404"/>
          </a:xfrm>
        </p:spPr>
        <p:txBody>
          <a:bodyPr/>
          <a:lstStyle/>
          <a:p>
            <a:pPr marL="460375" indent="-457200">
              <a:lnSpc>
                <a:spcPct val="100000"/>
              </a:lnSpc>
              <a:buFont typeface="Wingdings" pitchFamily="2" charset="2"/>
              <a:buChar char="ß"/>
            </a:pPr>
            <a:r>
              <a:rPr lang="en-US" sz="2800" dirty="0"/>
              <a:t>O que é o Azure?</a:t>
            </a:r>
          </a:p>
          <a:p>
            <a:pPr marL="460375" indent="-457200">
              <a:lnSpc>
                <a:spcPct val="100000"/>
              </a:lnSpc>
              <a:buFont typeface="Wingdings" pitchFamily="2" charset="2"/>
              <a:buChar char="ß"/>
            </a:pPr>
            <a:r>
              <a:rPr lang="en-US" sz="2800" dirty="0"/>
              <a:t>O que é </a:t>
            </a:r>
            <a:r>
              <a:rPr lang="en-US" sz="2800" dirty="0" err="1"/>
              <a:t>uma</a:t>
            </a:r>
            <a:r>
              <a:rPr lang="en-US" sz="2800" dirty="0"/>
              <a:t> </a:t>
            </a:r>
            <a:r>
              <a:rPr lang="en-US" sz="2800" dirty="0" err="1"/>
              <a:t>assinatura</a:t>
            </a:r>
            <a:r>
              <a:rPr lang="en-US" sz="2800" dirty="0"/>
              <a:t>?</a:t>
            </a:r>
          </a:p>
          <a:p>
            <a:pPr marL="460375" indent="-457200">
              <a:lnSpc>
                <a:spcPct val="100000"/>
              </a:lnSpc>
              <a:buFont typeface="Wingdings" pitchFamily="2" charset="2"/>
              <a:buChar char="ß"/>
            </a:pPr>
            <a:r>
              <a:rPr lang="en-US" sz="2800" dirty="0" err="1"/>
              <a:t>Permissões</a:t>
            </a:r>
            <a:endParaRPr lang="en-US" sz="2800" dirty="0"/>
          </a:p>
          <a:p>
            <a:pPr marL="460375" indent="-457200">
              <a:lnSpc>
                <a:spcPct val="100000"/>
              </a:lnSpc>
              <a:buFont typeface="Wingdings" pitchFamily="2" charset="2"/>
              <a:buChar char="ß"/>
            </a:pPr>
            <a:r>
              <a:rPr lang="en-US" sz="2800" dirty="0"/>
              <a:t>Environments</a:t>
            </a:r>
          </a:p>
          <a:p>
            <a:pPr marL="460375" indent="-457200">
              <a:lnSpc>
                <a:spcPct val="100000"/>
              </a:lnSpc>
              <a:buFont typeface="Wingdings" pitchFamily="2" charset="2"/>
              <a:buChar char="ß"/>
            </a:pPr>
            <a:r>
              <a:rPr lang="en-US" sz="2800" dirty="0"/>
              <a:t>Resource Groups</a:t>
            </a:r>
          </a:p>
          <a:p>
            <a:pPr marL="460375" indent="-457200">
              <a:lnSpc>
                <a:spcPct val="100000"/>
              </a:lnSpc>
              <a:buFont typeface="Wingdings" pitchFamily="2" charset="2"/>
              <a:buChar char="ß"/>
            </a:pPr>
            <a:r>
              <a:rPr lang="en-US" sz="2800" dirty="0"/>
              <a:t>Templates ARM</a:t>
            </a:r>
          </a:p>
        </p:txBody>
      </p:sp>
      <p:pic>
        <p:nvPicPr>
          <p:cNvPr id="1036" name="Picture 12" descr="Resultado de imagem para azure white transparent logo">
            <a:extLst>
              <a:ext uri="{FF2B5EF4-FFF2-40B4-BE49-F238E27FC236}">
                <a16:creationId xmlns:a16="http://schemas.microsoft.com/office/drawing/2014/main" id="{7D747B64-1C7E-4B61-A699-D9E90E3790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939" y="3620655"/>
            <a:ext cx="3774031" cy="52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8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250"/>
                                        <p:tgtEl>
                                          <p:spTgt spid="13">
                                            <p:txEl>
                                              <p:pRg st="1" end="1"/>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250"/>
                                        <p:tgtEl>
                                          <p:spTgt spid="13">
                                            <p:txEl>
                                              <p:pRg st="2" end="2"/>
                                            </p:txEl>
                                          </p:spTgt>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250"/>
                                        <p:tgtEl>
                                          <p:spTgt spid="13">
                                            <p:txEl>
                                              <p:pRg st="3" end="3"/>
                                            </p:txEl>
                                          </p:spTgt>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250"/>
                                        <p:tgtEl>
                                          <p:spTgt spid="13">
                                            <p:txEl>
                                              <p:pRg st="4" end="4"/>
                                            </p:txEl>
                                          </p:spTgt>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25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Virtual Networks</a:t>
            </a:r>
          </a:p>
        </p:txBody>
      </p:sp>
      <p:sp>
        <p:nvSpPr>
          <p:cNvPr id="5" name="Content Placeholder 4"/>
          <p:cNvSpPr>
            <a:spLocks noGrp="1"/>
          </p:cNvSpPr>
          <p:nvPr>
            <p:ph type="body" sz="quarter" idx="10"/>
          </p:nvPr>
        </p:nvSpPr>
        <p:spPr>
          <a:xfrm>
            <a:off x="519112" y="1472123"/>
            <a:ext cx="7463745" cy="3978140"/>
          </a:xfrm>
        </p:spPr>
        <p:txBody>
          <a:bodyPr/>
          <a:lstStyle/>
          <a:p>
            <a:pPr marL="2645" defTabSz="761566">
              <a:spcBef>
                <a:spcPts val="0"/>
              </a:spcBef>
              <a:spcAft>
                <a:spcPts val="750"/>
              </a:spcAft>
            </a:pPr>
            <a:r>
              <a:rPr lang="en-US" sz="3599" spc="-83" dirty="0">
                <a:latin typeface="Segoe UI Light" pitchFamily="34" charset="0"/>
              </a:rPr>
              <a:t>Build virtual networks that scale </a:t>
            </a:r>
          </a:p>
          <a:p>
            <a:pPr marL="346075" indent="-342900">
              <a:spcAft>
                <a:spcPts val="750"/>
              </a:spcAft>
              <a:buFont typeface="Arial" panose="020B0604020202020204" pitchFamily="34" charset="0"/>
              <a:buChar char="•"/>
            </a:pPr>
            <a:r>
              <a:rPr lang="en-US" sz="2000" dirty="0"/>
              <a:t>Traditional, familiar approach to build extension to datacenter</a:t>
            </a:r>
          </a:p>
          <a:p>
            <a:pPr marL="346075" indent="-342900">
              <a:spcAft>
                <a:spcPts val="750"/>
              </a:spcAft>
              <a:buFont typeface="Arial" panose="020B0604020202020204" pitchFamily="34" charset="0"/>
              <a:buChar char="•"/>
            </a:pPr>
            <a:r>
              <a:rPr lang="en-US" sz="2000" dirty="0"/>
              <a:t>Scalable approach to building virtual networks</a:t>
            </a:r>
          </a:p>
          <a:p>
            <a:pPr marL="2645" defTabSz="761566">
              <a:spcBef>
                <a:spcPts val="0"/>
              </a:spcBef>
              <a:spcAft>
                <a:spcPts val="750"/>
              </a:spcAft>
            </a:pPr>
            <a:r>
              <a:rPr lang="en-US" sz="3599" spc="-83" dirty="0">
                <a:latin typeface="Segoe UI Light" pitchFamily="34" charset="0"/>
              </a:rPr>
              <a:t>Control over network configuration</a:t>
            </a:r>
          </a:p>
          <a:p>
            <a:pPr marL="346075" indent="-342900">
              <a:spcAft>
                <a:spcPts val="750"/>
              </a:spcAft>
              <a:buFont typeface="Arial" panose="020B0604020202020204" pitchFamily="34" charset="0"/>
              <a:buChar char="•"/>
            </a:pPr>
            <a:r>
              <a:rPr lang="en-US" sz="2000" dirty="0"/>
              <a:t>Define your own IP address ranges</a:t>
            </a:r>
          </a:p>
          <a:p>
            <a:pPr marL="346075" indent="-342900">
              <a:spcAft>
                <a:spcPts val="750"/>
              </a:spcAft>
              <a:buFont typeface="Arial" panose="020B0604020202020204" pitchFamily="34" charset="0"/>
              <a:buChar char="•"/>
            </a:pPr>
            <a:r>
              <a:rPr lang="en-US" sz="2000" dirty="0"/>
              <a:t>Be compliant with corporate IT security policy</a:t>
            </a:r>
          </a:p>
          <a:p>
            <a:pPr marL="2645" defTabSz="761566">
              <a:spcBef>
                <a:spcPts val="0"/>
              </a:spcBef>
              <a:spcAft>
                <a:spcPts val="750"/>
              </a:spcAft>
            </a:pPr>
            <a:r>
              <a:rPr lang="en-US" sz="3599" spc="-83" dirty="0">
                <a:latin typeface="Segoe UI Light" pitchFamily="34" charset="0"/>
              </a:rPr>
              <a:t>Enables rich hybrid scenarios </a:t>
            </a:r>
          </a:p>
          <a:p>
            <a:pPr marL="346075" indent="-342900">
              <a:spcAft>
                <a:spcPts val="750"/>
              </a:spcAft>
              <a:buFont typeface="Arial" panose="020B0604020202020204" pitchFamily="34" charset="0"/>
              <a:buChar char="•"/>
            </a:pPr>
            <a:r>
              <a:rPr lang="en-US" sz="2000" dirty="0"/>
              <a:t>Hybrid apps can reach all or portion of the on-premise network </a:t>
            </a:r>
          </a:p>
          <a:p>
            <a:pPr marL="346075" indent="-342900">
              <a:spcAft>
                <a:spcPts val="750"/>
              </a:spcAft>
              <a:buFont typeface="Arial" panose="020B0604020202020204" pitchFamily="34" charset="0"/>
              <a:buChar char="•"/>
            </a:pPr>
            <a:r>
              <a:rPr lang="en-US" sz="2000" dirty="0"/>
              <a:t>Works with both Windows and non-Windows systems</a:t>
            </a:r>
          </a:p>
        </p:txBody>
      </p:sp>
      <p:pic>
        <p:nvPicPr>
          <p:cNvPr id="4" name="Picture 3"/>
          <p:cNvPicPr>
            <a:picLocks noChangeAspect="1"/>
          </p:cNvPicPr>
          <p:nvPr/>
        </p:nvPicPr>
        <p:blipFill>
          <a:blip r:embed="rId3"/>
          <a:stretch>
            <a:fillRect/>
          </a:stretch>
        </p:blipFill>
        <p:spPr>
          <a:xfrm>
            <a:off x="8299209" y="1150673"/>
            <a:ext cx="3889615" cy="4772314"/>
          </a:xfrm>
          <a:prstGeom prst="rect">
            <a:avLst/>
          </a:prstGeom>
        </p:spPr>
      </p:pic>
      <p:sp>
        <p:nvSpPr>
          <p:cNvPr id="80" name="Rectangle 79"/>
          <p:cNvSpPr/>
          <p:nvPr/>
        </p:nvSpPr>
        <p:spPr>
          <a:xfrm>
            <a:off x="9373580" y="5769706"/>
            <a:ext cx="1584088" cy="584647"/>
          </a:xfrm>
          <a:prstGeom prst="rect">
            <a:avLst/>
          </a:prstGeom>
        </p:spPr>
        <p:txBody>
          <a:bodyPr wrap="none">
            <a:spAutoFit/>
          </a:bodyPr>
          <a:lstStyle/>
          <a:p>
            <a:pPr algn="ctr" defTabSz="913445" fontAlgn="base">
              <a:spcBef>
                <a:spcPts val="1200"/>
              </a:spcBef>
              <a:spcAft>
                <a:spcPct val="0"/>
              </a:spcAft>
            </a:pPr>
            <a:r>
              <a:rPr lang="en-US" sz="3199" b="1" dirty="0">
                <a:ln>
                  <a:solidFill>
                    <a:srgbClr val="505050">
                      <a:alpha val="0"/>
                    </a:srgbClr>
                  </a:solidFill>
                </a:ln>
                <a:solidFill>
                  <a:srgbClr val="FFFFFF"/>
                </a:solidFill>
                <a:latin typeface="Segoe UI Light" pitchFamily="34" charset="0"/>
              </a:rPr>
              <a:t>Corpnet</a:t>
            </a:r>
          </a:p>
        </p:txBody>
      </p:sp>
    </p:spTree>
    <p:extLst>
      <p:ext uri="{BB962C8B-B14F-4D97-AF65-F5344CB8AC3E}">
        <p14:creationId xmlns:p14="http://schemas.microsoft.com/office/powerpoint/2010/main" val="109077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Freeform 128"/>
          <p:cNvSpPr>
            <a:spLocks noChangeAspect="1"/>
          </p:cNvSpPr>
          <p:nvPr/>
        </p:nvSpPr>
        <p:spPr bwMode="black">
          <a:xfrm>
            <a:off x="7028615" y="826415"/>
            <a:ext cx="10369403" cy="57282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11000"/>
            </a:schemeClr>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2" name="Title 1"/>
          <p:cNvSpPr>
            <a:spLocks noGrp="1"/>
          </p:cNvSpPr>
          <p:nvPr>
            <p:ph type="title"/>
          </p:nvPr>
        </p:nvSpPr>
        <p:spPr/>
        <p:txBody>
          <a:bodyPr/>
          <a:lstStyle/>
          <a:p>
            <a:r>
              <a:rPr lang="en-US" dirty="0"/>
              <a:t>Virtual Gateways</a:t>
            </a:r>
          </a:p>
        </p:txBody>
      </p:sp>
      <p:sp>
        <p:nvSpPr>
          <p:cNvPr id="3" name="Rectangle 2"/>
          <p:cNvSpPr/>
          <p:nvPr/>
        </p:nvSpPr>
        <p:spPr bwMode="auto">
          <a:xfrm>
            <a:off x="269168" y="2204924"/>
            <a:ext cx="3464554" cy="34645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2399" dirty="0" err="1">
                <a:gradFill>
                  <a:gsLst>
                    <a:gs pos="0">
                      <a:srgbClr val="FFFFFF"/>
                    </a:gs>
                    <a:gs pos="100000">
                      <a:srgbClr val="FFFFFF"/>
                    </a:gs>
                  </a:gsLst>
                  <a:lin ang="5400000" scaled="0"/>
                </a:gradFill>
                <a:latin typeface="Segoe UI Light" pitchFamily="34" charset="0"/>
              </a:rPr>
              <a:t>Contoso</a:t>
            </a:r>
            <a:r>
              <a:rPr lang="en-US" sz="2399" dirty="0">
                <a:gradFill>
                  <a:gsLst>
                    <a:gs pos="0">
                      <a:srgbClr val="FFFFFF"/>
                    </a:gs>
                    <a:gs pos="100000">
                      <a:srgbClr val="FFFFFF"/>
                    </a:gs>
                  </a:gsLst>
                  <a:lin ang="5400000" scaled="0"/>
                </a:gradFill>
                <a:latin typeface="Segoe UI Light" pitchFamily="34" charset="0"/>
              </a:rPr>
              <a:t> HQ </a:t>
            </a:r>
            <a:r>
              <a:rPr lang="en-US" sz="1050" b="1" dirty="0">
                <a:solidFill>
                  <a:srgbClr val="FFFFFF">
                    <a:alpha val="99000"/>
                  </a:srgbClr>
                </a:solidFill>
              </a:rPr>
              <a:t>(10.0.0.0/16)</a:t>
            </a:r>
          </a:p>
        </p:txBody>
      </p:sp>
      <p:sp>
        <p:nvSpPr>
          <p:cNvPr id="4" name="Rectangle 3"/>
          <p:cNvSpPr/>
          <p:nvPr/>
        </p:nvSpPr>
        <p:spPr bwMode="auto">
          <a:xfrm>
            <a:off x="9280449" y="4075828"/>
            <a:ext cx="2340477" cy="23404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1800" dirty="0" err="1">
                <a:gradFill>
                  <a:gsLst>
                    <a:gs pos="0">
                      <a:srgbClr val="FFFFFF"/>
                    </a:gs>
                    <a:gs pos="100000">
                      <a:srgbClr val="FFFFFF"/>
                    </a:gs>
                  </a:gsLst>
                  <a:lin ang="5400000" scaled="0"/>
                </a:gradFill>
              </a:rPr>
              <a:t>Contoso</a:t>
            </a:r>
            <a:r>
              <a:rPr lang="en-US" sz="1800" dirty="0">
                <a:gradFill>
                  <a:gsLst>
                    <a:gs pos="0">
                      <a:srgbClr val="FFFFFF"/>
                    </a:gs>
                    <a:gs pos="100000">
                      <a:srgbClr val="FFFFFF"/>
                    </a:gs>
                  </a:gsLst>
                  <a:lin ang="5400000" scaled="0"/>
                </a:gradFill>
              </a:rPr>
              <a:t> Test in Windows Azure </a:t>
            </a:r>
            <a:r>
              <a:rPr lang="en-US" sz="1200" b="1" dirty="0">
                <a:solidFill>
                  <a:srgbClr val="FFFFFF">
                    <a:alpha val="99000"/>
                  </a:srgbClr>
                </a:solidFill>
              </a:rPr>
              <a:t>(10.2.0.0/16)</a:t>
            </a:r>
            <a:r>
              <a:rPr lang="en-US" sz="1200" b="1" dirty="0">
                <a:solidFill>
                  <a:srgbClr val="FFFFFF"/>
                </a:solidFill>
              </a:rPr>
              <a:t> </a:t>
            </a:r>
          </a:p>
        </p:txBody>
      </p:sp>
      <p:sp>
        <p:nvSpPr>
          <p:cNvPr id="5" name="Rectangle 4"/>
          <p:cNvSpPr/>
          <p:nvPr/>
        </p:nvSpPr>
        <p:spPr bwMode="auto">
          <a:xfrm>
            <a:off x="9280449" y="1461937"/>
            <a:ext cx="2340477" cy="2340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r>
              <a:rPr lang="en-US" sz="1600" dirty="0" err="1">
                <a:gradFill>
                  <a:gsLst>
                    <a:gs pos="0">
                      <a:srgbClr val="FFFFFF"/>
                    </a:gs>
                    <a:gs pos="100000">
                      <a:srgbClr val="FFFFFF"/>
                    </a:gs>
                  </a:gsLst>
                  <a:lin ang="5400000" scaled="0"/>
                </a:gradFill>
              </a:rPr>
              <a:t>Contoso</a:t>
            </a:r>
            <a:r>
              <a:rPr lang="en-US" sz="1600" dirty="0">
                <a:gradFill>
                  <a:gsLst>
                    <a:gs pos="0">
                      <a:srgbClr val="FFFFFF"/>
                    </a:gs>
                    <a:gs pos="100000">
                      <a:srgbClr val="FFFFFF"/>
                    </a:gs>
                  </a:gsLst>
                  <a:lin ang="5400000" scaled="0"/>
                </a:gradFill>
              </a:rPr>
              <a:t> Production </a:t>
            </a:r>
            <a:r>
              <a:rPr lang="en-US" sz="1600" dirty="0" err="1">
                <a:gradFill>
                  <a:gsLst>
                    <a:gs pos="0">
                      <a:srgbClr val="FFFFFF"/>
                    </a:gs>
                    <a:gs pos="100000">
                      <a:srgbClr val="FFFFFF"/>
                    </a:gs>
                  </a:gsLst>
                  <a:lin ang="5400000" scaled="0"/>
                </a:gradFill>
              </a:rPr>
              <a:t>VNet</a:t>
            </a:r>
            <a:r>
              <a:rPr lang="en-US" sz="1600" dirty="0">
                <a:gradFill>
                  <a:gsLst>
                    <a:gs pos="0">
                      <a:srgbClr val="FFFFFF"/>
                    </a:gs>
                    <a:gs pos="100000">
                      <a:srgbClr val="FFFFFF"/>
                    </a:gs>
                  </a:gsLst>
                  <a:lin ang="5400000" scaled="0"/>
                </a:gradFill>
              </a:rPr>
              <a:t> in Windows Azure </a:t>
            </a:r>
            <a:r>
              <a:rPr lang="en-US" sz="1200" b="1" dirty="0">
                <a:solidFill>
                  <a:srgbClr val="FFFFFF">
                    <a:alpha val="99000"/>
                  </a:srgbClr>
                </a:solidFill>
              </a:rPr>
              <a:t>(10.1.0.0/16)</a:t>
            </a:r>
          </a:p>
        </p:txBody>
      </p:sp>
      <p:sp>
        <p:nvSpPr>
          <p:cNvPr id="6" name="Freeform 40"/>
          <p:cNvSpPr>
            <a:spLocks noEditPoints="1"/>
          </p:cNvSpPr>
          <p:nvPr/>
        </p:nvSpPr>
        <p:spPr bwMode="black">
          <a:xfrm>
            <a:off x="10951075" y="4718882"/>
            <a:ext cx="547671" cy="527184"/>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 name="Freeform 128"/>
          <p:cNvSpPr>
            <a:spLocks noChangeAspect="1"/>
          </p:cNvSpPr>
          <p:nvPr/>
        </p:nvSpPr>
        <p:spPr bwMode="black">
          <a:xfrm>
            <a:off x="4091129" y="2548272"/>
            <a:ext cx="4954343" cy="27368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pic>
        <p:nvPicPr>
          <p:cNvPr id="1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973269" y="3636623"/>
            <a:ext cx="355366" cy="711945"/>
          </a:xfrm>
          <a:prstGeom prst="rect">
            <a:avLst/>
          </a:prstGeom>
          <a:noFill/>
        </p:spPr>
      </p:pic>
      <p:sp>
        <p:nvSpPr>
          <p:cNvPr id="12" name="Rectangle 11"/>
          <p:cNvSpPr/>
          <p:nvPr/>
        </p:nvSpPr>
        <p:spPr>
          <a:xfrm>
            <a:off x="2744433" y="4275678"/>
            <a:ext cx="813043" cy="4247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S2S VPN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Device</a:t>
            </a:r>
          </a:p>
        </p:txBody>
      </p:sp>
      <p:grpSp>
        <p:nvGrpSpPr>
          <p:cNvPr id="15" name="Group 14"/>
          <p:cNvGrpSpPr/>
          <p:nvPr/>
        </p:nvGrpSpPr>
        <p:grpSpPr>
          <a:xfrm>
            <a:off x="2088361" y="2613475"/>
            <a:ext cx="869595" cy="629127"/>
            <a:chOff x="2870782" y="2512291"/>
            <a:chExt cx="791194" cy="572406"/>
          </a:xfrm>
        </p:grpSpPr>
        <p:pic>
          <p:nvPicPr>
            <p:cNvPr id="13"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4"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grpSp>
      <p:sp>
        <p:nvSpPr>
          <p:cNvPr id="16" name="Rectangle 15"/>
          <p:cNvSpPr/>
          <p:nvPr/>
        </p:nvSpPr>
        <p:spPr>
          <a:xfrm>
            <a:off x="2081537" y="3200735"/>
            <a:ext cx="885050" cy="2585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35" name="Group 34"/>
          <p:cNvGrpSpPr/>
          <p:nvPr/>
        </p:nvGrpSpPr>
        <p:grpSpPr>
          <a:xfrm>
            <a:off x="1582101" y="3663165"/>
            <a:ext cx="838691" cy="931974"/>
            <a:chOff x="1731014" y="3451570"/>
            <a:chExt cx="839029" cy="932349"/>
          </a:xfrm>
        </p:grpSpPr>
        <p:grpSp>
          <p:nvGrpSpPr>
            <p:cNvPr id="24" name="Group 23"/>
            <p:cNvGrpSpPr/>
            <p:nvPr/>
          </p:nvGrpSpPr>
          <p:grpSpPr>
            <a:xfrm>
              <a:off x="1972774" y="3451570"/>
              <a:ext cx="479392" cy="712232"/>
              <a:chOff x="1972774" y="3451570"/>
              <a:chExt cx="479392" cy="712232"/>
            </a:xfrm>
          </p:grpSpPr>
          <p:pic>
            <p:nvPicPr>
              <p:cNvPr id="17"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3" name="Group 22"/>
              <p:cNvGrpSpPr/>
              <p:nvPr/>
            </p:nvGrpSpPr>
            <p:grpSpPr>
              <a:xfrm>
                <a:off x="2245986" y="3924261"/>
                <a:ext cx="206180" cy="206424"/>
                <a:chOff x="2245986" y="3924261"/>
                <a:chExt cx="206180" cy="206424"/>
              </a:xfrm>
            </p:grpSpPr>
            <p:grpSp>
              <p:nvGrpSpPr>
                <p:cNvPr id="21" name="Group 20"/>
                <p:cNvGrpSpPr/>
                <p:nvPr/>
              </p:nvGrpSpPr>
              <p:grpSpPr>
                <a:xfrm>
                  <a:off x="2245986" y="3924261"/>
                  <a:ext cx="206180" cy="206424"/>
                  <a:chOff x="1779323" y="4627897"/>
                  <a:chExt cx="472764" cy="473323"/>
                </a:xfrm>
              </p:grpSpPr>
              <p:sp>
                <p:nvSpPr>
                  <p:cNvPr id="18" name="Isosceles Triangle 17"/>
                  <p:cNvSpPr/>
                  <p:nvPr/>
                </p:nvSpPr>
                <p:spPr bwMode="auto">
                  <a:xfrm>
                    <a:off x="1779323" y="4627897"/>
                    <a:ext cx="472764" cy="4075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9" name="Rectangle 18"/>
                  <p:cNvSpPr/>
                  <p:nvPr/>
                </p:nvSpPr>
                <p:spPr bwMode="auto">
                  <a:xfrm>
                    <a:off x="1779323" y="4824517"/>
                    <a:ext cx="472764" cy="60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0" name="Rectangle 19"/>
                  <p:cNvSpPr/>
                  <p:nvPr/>
                </p:nvSpPr>
                <p:spPr bwMode="auto">
                  <a:xfrm rot="16200000">
                    <a:off x="1881399" y="4936712"/>
                    <a:ext cx="268612" cy="604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sp>
              <p:nvSpPr>
                <p:cNvPr id="22" name="Isosceles Triangle 21"/>
                <p:cNvSpPr/>
                <p:nvPr/>
              </p:nvSpPr>
              <p:spPr bwMode="auto">
                <a:xfrm>
                  <a:off x="2304709" y="3989226"/>
                  <a:ext cx="88734" cy="76495"/>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grpSp>
        <p:sp>
          <p:nvSpPr>
            <p:cNvPr id="25" name="Rectangle 24"/>
            <p:cNvSpPr/>
            <p:nvPr/>
          </p:nvSpPr>
          <p:spPr>
            <a:xfrm>
              <a:off x="1731014" y="4125283"/>
              <a:ext cx="839029"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grpSp>
      <p:pic>
        <p:nvPicPr>
          <p:cNvPr id="27" name="Picture 2"/>
          <p:cNvPicPr>
            <a:picLocks noChangeAspect="1" noChangeArrowheads="1"/>
          </p:cNvPicPr>
          <p:nvPr/>
        </p:nvPicPr>
        <p:blipFill rotWithShape="1">
          <a:blip r:embed="rId4" cstate="print">
            <a:lum bright="100000" contrast="100000"/>
          </a:blip>
          <a:srcRect l="9422" t="9591" r="8195" b="13220"/>
          <a:stretch/>
        </p:blipFill>
        <p:spPr bwMode="auto">
          <a:xfrm>
            <a:off x="892733" y="2581665"/>
            <a:ext cx="732814" cy="629127"/>
          </a:xfrm>
          <a:prstGeom prst="rect">
            <a:avLst/>
          </a:prstGeom>
          <a:noFill/>
          <a:ln w="9525">
            <a:noFill/>
            <a:miter lim="800000"/>
            <a:headEnd/>
            <a:tailEnd/>
          </a:ln>
          <a:effectLst/>
        </p:spPr>
      </p:pic>
      <p:sp>
        <p:nvSpPr>
          <p:cNvPr id="29" name="Rectangle 28"/>
          <p:cNvSpPr/>
          <p:nvPr/>
        </p:nvSpPr>
        <p:spPr>
          <a:xfrm>
            <a:off x="913707" y="3168925"/>
            <a:ext cx="829458" cy="258532"/>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SQL Farm</a:t>
            </a:r>
          </a:p>
        </p:txBody>
      </p:sp>
      <p:grpSp>
        <p:nvGrpSpPr>
          <p:cNvPr id="34" name="Group 33"/>
          <p:cNvGrpSpPr/>
          <p:nvPr/>
        </p:nvGrpSpPr>
        <p:grpSpPr>
          <a:xfrm>
            <a:off x="1519085" y="4654119"/>
            <a:ext cx="964722" cy="993586"/>
            <a:chOff x="1809804" y="4442923"/>
            <a:chExt cx="965110" cy="993986"/>
          </a:xfrm>
        </p:grpSpPr>
        <p:pic>
          <p:nvPicPr>
            <p:cNvPr id="31"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32" name="Rectangle 31"/>
            <p:cNvSpPr/>
            <p:nvPr/>
          </p:nvSpPr>
          <p:spPr>
            <a:xfrm>
              <a:off x="1844789" y="5178273"/>
              <a:ext cx="826584"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Exchange</a:t>
              </a:r>
            </a:p>
          </p:txBody>
        </p:sp>
        <p:sp>
          <p:nvSpPr>
            <p:cNvPr id="33"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2" tIns="41136" rIns="82272" bIns="41136" numCol="1" anchor="t" anchorCtr="0" compatLnSpc="1">
              <a:prstTxWarp prst="textNoShape">
                <a:avLst/>
              </a:prstTxWarp>
            </a:bodyPr>
            <a:lstStyle/>
            <a:p>
              <a:pPr defTabSz="1218743"/>
              <a:endParaRPr lang="en-US" sz="1600">
                <a:solidFill>
                  <a:srgbClr val="FFFFFF"/>
                </a:solidFill>
              </a:endParaRPr>
            </a:p>
          </p:txBody>
        </p:sp>
      </p:grpSp>
      <p:sp>
        <p:nvSpPr>
          <p:cNvPr id="36" name="Freeform 27"/>
          <p:cNvSpPr>
            <a:spLocks noChangeAspect="1" noEditPoints="1"/>
          </p:cNvSpPr>
          <p:nvPr/>
        </p:nvSpPr>
        <p:spPr bwMode="black">
          <a:xfrm>
            <a:off x="559192" y="369051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7" name="Freeform 27"/>
          <p:cNvSpPr>
            <a:spLocks noChangeAspect="1" noEditPoints="1"/>
          </p:cNvSpPr>
          <p:nvPr/>
        </p:nvSpPr>
        <p:spPr bwMode="black">
          <a:xfrm>
            <a:off x="559194" y="4167284"/>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8" name="Freeform 27"/>
          <p:cNvSpPr>
            <a:spLocks noChangeAspect="1" noEditPoints="1"/>
          </p:cNvSpPr>
          <p:nvPr/>
        </p:nvSpPr>
        <p:spPr bwMode="black">
          <a:xfrm>
            <a:off x="559194" y="464404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39" name="Freeform 27"/>
          <p:cNvSpPr>
            <a:spLocks noChangeAspect="1" noEditPoints="1"/>
          </p:cNvSpPr>
          <p:nvPr/>
        </p:nvSpPr>
        <p:spPr bwMode="black">
          <a:xfrm>
            <a:off x="559194" y="5120813"/>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60" name="Straight Arrow Connector 59"/>
          <p:cNvCxnSpPr>
            <a:stCxn id="92" idx="1"/>
            <a:endCxn id="10" idx="3"/>
          </p:cNvCxnSpPr>
          <p:nvPr/>
        </p:nvCxnSpPr>
        <p:spPr>
          <a:xfrm flipH="1">
            <a:off x="3328636" y="3349461"/>
            <a:ext cx="6254737" cy="643136"/>
          </a:xfrm>
          <a:prstGeom prst="straightConnector1">
            <a:avLst/>
          </a:prstGeom>
          <a:ln w="5715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9311568" y="4621561"/>
            <a:ext cx="1074717" cy="993586"/>
            <a:chOff x="1720507" y="4442923"/>
            <a:chExt cx="1075150" cy="993986"/>
          </a:xfrm>
        </p:grpSpPr>
        <p:pic>
          <p:nvPicPr>
            <p:cNvPr id="65"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66" name="Rectangle 65"/>
            <p:cNvSpPr/>
            <p:nvPr/>
          </p:nvSpPr>
          <p:spPr>
            <a:xfrm>
              <a:off x="1720507" y="5178273"/>
              <a:ext cx="1075150" cy="258636"/>
            </a:xfrm>
            <a:prstGeom prst="rect">
              <a:avLst/>
            </a:prstGeom>
          </p:spPr>
          <p:txBody>
            <a:bodyPr wrap="none">
              <a:spAutoFit/>
            </a:bodyPr>
            <a:lstStyle/>
            <a:p>
              <a:pPr algn="ctr" defTabSz="913789" fontAlgn="base">
                <a:lnSpc>
                  <a:spcPct val="90000"/>
                </a:lnSpc>
                <a:spcBef>
                  <a:spcPct val="0"/>
                </a:spcBef>
                <a:spcAft>
                  <a:spcPct val="0"/>
                </a:spcAft>
              </a:pPr>
              <a:r>
                <a:rPr lang="en-US" sz="1200" dirty="0">
                  <a:gradFill>
                    <a:gsLst>
                      <a:gs pos="0">
                        <a:srgbClr val="FFFFFF"/>
                      </a:gs>
                      <a:gs pos="100000">
                        <a:srgbClr val="FFFFFF"/>
                      </a:gs>
                    </a:gsLst>
                    <a:lin ang="5400000" scaled="0"/>
                  </a:gradFill>
                </a:rPr>
                <a:t>BRK Gateway</a:t>
              </a:r>
            </a:p>
          </p:txBody>
        </p:sp>
      </p:grpSp>
      <p:sp>
        <p:nvSpPr>
          <p:cNvPr id="68" name="Freeform 92"/>
          <p:cNvSpPr>
            <a:spLocks noEditPoints="1"/>
          </p:cNvSpPr>
          <p:nvPr/>
        </p:nvSpPr>
        <p:spPr bwMode="black">
          <a:xfrm>
            <a:off x="10174320" y="5063530"/>
            <a:ext cx="191230" cy="26055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86" name="Straight Arrow Connector 85"/>
          <p:cNvCxnSpPr>
            <a:stCxn id="65" idx="1"/>
            <a:endCxn id="10" idx="3"/>
          </p:cNvCxnSpPr>
          <p:nvPr/>
        </p:nvCxnSpPr>
        <p:spPr>
          <a:xfrm flipH="1" flipV="1">
            <a:off x="3328637" y="3992598"/>
            <a:ext cx="6072193" cy="1070936"/>
          </a:xfrm>
          <a:prstGeom prst="straightConnector1">
            <a:avLst/>
          </a:prstGeom>
          <a:ln w="5715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rot="531241">
            <a:off x="5513998" y="4557558"/>
            <a:ext cx="1507144" cy="286232"/>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S2S VPN tunnel</a:t>
            </a:r>
          </a:p>
        </p:txBody>
      </p:sp>
      <p:grpSp>
        <p:nvGrpSpPr>
          <p:cNvPr id="91" name="Group 90"/>
          <p:cNvGrpSpPr/>
          <p:nvPr/>
        </p:nvGrpSpPr>
        <p:grpSpPr>
          <a:xfrm>
            <a:off x="10277249" y="3070214"/>
            <a:ext cx="375913" cy="558493"/>
            <a:chOff x="1972774" y="3451570"/>
            <a:chExt cx="479392" cy="712232"/>
          </a:xfrm>
        </p:grpSpPr>
        <p:pic>
          <p:nvPicPr>
            <p:cNvPr id="9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94" name="Group 93"/>
            <p:cNvGrpSpPr/>
            <p:nvPr/>
          </p:nvGrpSpPr>
          <p:grpSpPr>
            <a:xfrm>
              <a:off x="2245986" y="3924261"/>
              <a:ext cx="206180" cy="206424"/>
              <a:chOff x="2245986" y="3924261"/>
              <a:chExt cx="206180" cy="206424"/>
            </a:xfrm>
          </p:grpSpPr>
          <p:grpSp>
            <p:nvGrpSpPr>
              <p:cNvPr id="95" name="Group 94"/>
              <p:cNvGrpSpPr/>
              <p:nvPr/>
            </p:nvGrpSpPr>
            <p:grpSpPr>
              <a:xfrm>
                <a:off x="2245986" y="3924261"/>
                <a:ext cx="206180" cy="206424"/>
                <a:chOff x="1779323" y="4627897"/>
                <a:chExt cx="472764" cy="473323"/>
              </a:xfrm>
            </p:grpSpPr>
            <p:sp>
              <p:nvSpPr>
                <p:cNvPr id="97" name="Isosceles Triangle 96"/>
                <p:cNvSpPr/>
                <p:nvPr/>
              </p:nvSpPr>
              <p:spPr bwMode="auto">
                <a:xfrm>
                  <a:off x="1779323" y="4627897"/>
                  <a:ext cx="472764" cy="4075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98" name="Rectangle 97"/>
                <p:cNvSpPr/>
                <p:nvPr/>
              </p:nvSpPr>
              <p:spPr bwMode="auto">
                <a:xfrm>
                  <a:off x="1779323" y="4824517"/>
                  <a:ext cx="472764" cy="604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99" name="Rectangle 98"/>
                <p:cNvSpPr/>
                <p:nvPr/>
              </p:nvSpPr>
              <p:spPr bwMode="auto">
                <a:xfrm rot="16200000">
                  <a:off x="1881399" y="4936712"/>
                  <a:ext cx="268612" cy="604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algn="ctr" defTabSz="913789" fontAlgn="base">
                    <a:spcBef>
                      <a:spcPct val="0"/>
                    </a:spcBef>
                    <a:spcAft>
                      <a:spcPct val="0"/>
                    </a:spcAft>
                  </a:pPr>
                  <a:endParaRPr lang="en-US" sz="2199" dirty="0">
                    <a:gradFill>
                      <a:gsLst>
                        <a:gs pos="0">
                          <a:srgbClr val="FFFFFF"/>
                        </a:gs>
                        <a:gs pos="100000">
                          <a:srgbClr val="FFFFFF"/>
                        </a:gs>
                      </a:gsLst>
                      <a:lin ang="5400000" scaled="0"/>
                    </a:gradFill>
                  </a:endParaRPr>
                </a:p>
              </p:txBody>
            </p:sp>
          </p:grpSp>
          <p:sp>
            <p:nvSpPr>
              <p:cNvPr id="96" name="Isosceles Triangle 95"/>
              <p:cNvSpPr/>
              <p:nvPr/>
            </p:nvSpPr>
            <p:spPr bwMode="auto">
              <a:xfrm>
                <a:off x="2304709" y="3989226"/>
                <a:ext cx="88734" cy="764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algn="ctr" defTabSz="913789" fontAlgn="base">
                  <a:lnSpc>
                    <a:spcPct val="90000"/>
                  </a:lnSpc>
                  <a:spcBef>
                    <a:spcPct val="0"/>
                  </a:spcBef>
                  <a:spcAft>
                    <a:spcPct val="0"/>
                  </a:spcAft>
                </a:pPr>
                <a:endParaRPr lang="en-US" sz="1600" dirty="0">
                  <a:gradFill>
                    <a:gsLst>
                      <a:gs pos="0">
                        <a:srgbClr val="FFFFFF"/>
                      </a:gs>
                      <a:gs pos="100000">
                        <a:srgbClr val="FFFFFF"/>
                      </a:gs>
                    </a:gsLst>
                    <a:lin ang="5400000" scaled="0"/>
                  </a:gradFill>
                </a:endParaRPr>
              </a:p>
            </p:txBody>
          </p:sp>
        </p:grpSp>
      </p:grpSp>
      <p:grpSp>
        <p:nvGrpSpPr>
          <p:cNvPr id="109" name="Group 108"/>
          <p:cNvGrpSpPr/>
          <p:nvPr/>
        </p:nvGrpSpPr>
        <p:grpSpPr>
          <a:xfrm>
            <a:off x="11003753" y="3070214"/>
            <a:ext cx="412007" cy="558493"/>
            <a:chOff x="9715201" y="1198620"/>
            <a:chExt cx="525423" cy="712232"/>
          </a:xfrm>
        </p:grpSpPr>
        <p:pic>
          <p:nvPicPr>
            <p:cNvPr id="101"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715201" y="1198620"/>
              <a:ext cx="355510" cy="712232"/>
            </a:xfrm>
            <a:prstGeom prst="rect">
              <a:avLst/>
            </a:prstGeom>
            <a:noFill/>
          </p:spPr>
        </p:pic>
        <p:sp>
          <p:nvSpPr>
            <p:cNvPr id="108" name="Freeform 128"/>
            <p:cNvSpPr>
              <a:spLocks noEditPoints="1"/>
            </p:cNvSpPr>
            <p:nvPr/>
          </p:nvSpPr>
          <p:spPr bwMode="black">
            <a:xfrm>
              <a:off x="10016850" y="1686929"/>
              <a:ext cx="223774" cy="156506"/>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2" tIns="41136" rIns="82272" bIns="41136" numCol="1" anchor="t" anchorCtr="0" compatLnSpc="1">
              <a:prstTxWarp prst="textNoShape">
                <a:avLst/>
              </a:prstTxWarp>
            </a:bodyPr>
            <a:lstStyle/>
            <a:p>
              <a:pPr defTabSz="1218743"/>
              <a:endParaRPr lang="en-US" sz="1600">
                <a:solidFill>
                  <a:srgbClr val="FFFFFF"/>
                </a:solidFill>
              </a:endParaRPr>
            </a:p>
          </p:txBody>
        </p:sp>
      </p:grpSp>
      <p:sp>
        <p:nvSpPr>
          <p:cNvPr id="11" name="Rectangle 10"/>
          <p:cNvSpPr/>
          <p:nvPr/>
        </p:nvSpPr>
        <p:spPr>
          <a:xfrm>
            <a:off x="2197673" y="3812655"/>
            <a:ext cx="572272" cy="29084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50" b="1" dirty="0">
                <a:solidFill>
                  <a:srgbClr val="FFFFFF">
                    <a:alpha val="99000"/>
                  </a:srgbClr>
                </a:solidFill>
              </a:rPr>
              <a:t>10.0.0.10</a:t>
            </a:r>
          </a:p>
          <a:p>
            <a:pPr algn="ctr" defTabSz="913789" fontAlgn="base">
              <a:lnSpc>
                <a:spcPct val="90000"/>
              </a:lnSpc>
              <a:spcBef>
                <a:spcPct val="0"/>
              </a:spcBef>
              <a:spcAft>
                <a:spcPct val="0"/>
              </a:spcAft>
            </a:pPr>
            <a:r>
              <a:rPr lang="en-US" sz="1050" b="1" dirty="0">
                <a:solidFill>
                  <a:srgbClr val="FFFFFF">
                    <a:alpha val="99000"/>
                  </a:srgbClr>
                </a:solidFill>
              </a:rPr>
              <a:t>10.0.0.11</a:t>
            </a:r>
          </a:p>
        </p:txBody>
      </p:sp>
      <p:sp>
        <p:nvSpPr>
          <p:cNvPr id="82" name="Rectangle 81"/>
          <p:cNvSpPr/>
          <p:nvPr/>
        </p:nvSpPr>
        <p:spPr>
          <a:xfrm>
            <a:off x="2769651" y="3509920"/>
            <a:ext cx="880049" cy="145424"/>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50" b="1" dirty="0">
                <a:solidFill>
                  <a:srgbClr val="FFFFFF">
                    <a:alpha val="99000"/>
                  </a:srgbClr>
                </a:solidFill>
              </a:rPr>
              <a:t>131.57.23.120</a:t>
            </a:r>
          </a:p>
        </p:txBody>
      </p:sp>
      <p:grpSp>
        <p:nvGrpSpPr>
          <p:cNvPr id="46" name="Group 45"/>
          <p:cNvGrpSpPr/>
          <p:nvPr/>
        </p:nvGrpSpPr>
        <p:grpSpPr>
          <a:xfrm>
            <a:off x="9335920" y="5615043"/>
            <a:ext cx="2208130" cy="727399"/>
            <a:chOff x="9003494" y="5339445"/>
            <a:chExt cx="2209019" cy="727692"/>
          </a:xfrm>
        </p:grpSpPr>
        <p:sp>
          <p:nvSpPr>
            <p:cNvPr id="83" name="Rectangle 82"/>
            <p:cNvSpPr/>
            <p:nvPr/>
          </p:nvSpPr>
          <p:spPr bwMode="auto">
            <a:xfrm>
              <a:off x="9003494"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B4009E"/>
                  </a:solidFill>
                </a:rPr>
                <a:t>10.2.2.0/24</a:t>
              </a:r>
            </a:p>
          </p:txBody>
        </p:sp>
        <p:pic>
          <p:nvPicPr>
            <p:cNvPr id="26" name="Picture 25"/>
            <p:cNvPicPr>
              <a:picLocks noChangeAspect="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contrast="65000"/>
                      </a14:imgEffect>
                    </a14:imgLayer>
                  </a14:imgProps>
                </a:ext>
                <a:ext uri="{28A0092B-C50C-407E-A947-70E740481C1C}">
                  <a14:useLocalDpi xmlns:a14="http://schemas.microsoft.com/office/drawing/2010/main" val="0"/>
                </a:ext>
              </a:extLst>
            </a:blip>
            <a:stretch>
              <a:fillRect/>
            </a:stretch>
          </p:blipFill>
          <p:spPr>
            <a:xfrm>
              <a:off x="9293863" y="5357917"/>
              <a:ext cx="482555" cy="447246"/>
            </a:xfrm>
            <a:prstGeom prst="rect">
              <a:avLst/>
            </a:prstGeom>
          </p:spPr>
        </p:pic>
        <p:sp>
          <p:nvSpPr>
            <p:cNvPr id="87" name="Rectangle 86"/>
            <p:cNvSpPr/>
            <p:nvPr/>
          </p:nvSpPr>
          <p:spPr bwMode="auto">
            <a:xfrm>
              <a:off x="10149221"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B4009E"/>
                  </a:solidFill>
                </a:rPr>
                <a:t>10.2.3.0/24</a:t>
              </a:r>
            </a:p>
          </p:txBody>
        </p:sp>
        <p:pic>
          <p:nvPicPr>
            <p:cNvPr id="88" name="Picture 87"/>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39590" y="5357917"/>
              <a:ext cx="482555" cy="447246"/>
            </a:xfrm>
            <a:prstGeom prst="rect">
              <a:avLst/>
            </a:prstGeom>
          </p:spPr>
        </p:pic>
      </p:grpSp>
      <p:grpSp>
        <p:nvGrpSpPr>
          <p:cNvPr id="28" name="Group 27"/>
          <p:cNvGrpSpPr/>
          <p:nvPr/>
        </p:nvGrpSpPr>
        <p:grpSpPr>
          <a:xfrm>
            <a:off x="9583374" y="3070214"/>
            <a:ext cx="348424" cy="558493"/>
            <a:chOff x="9293863" y="2567228"/>
            <a:chExt cx="444336" cy="712232"/>
          </a:xfrm>
        </p:grpSpPr>
        <p:sp>
          <p:nvSpPr>
            <p:cNvPr id="90"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pic>
          <p:nvPicPr>
            <p:cNvPr id="9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grpSp>
        <p:nvGrpSpPr>
          <p:cNvPr id="100" name="Group 99"/>
          <p:cNvGrpSpPr/>
          <p:nvPr/>
        </p:nvGrpSpPr>
        <p:grpSpPr>
          <a:xfrm>
            <a:off x="9346623" y="2217216"/>
            <a:ext cx="2208130" cy="727399"/>
            <a:chOff x="9003494" y="5339445"/>
            <a:chExt cx="2209019" cy="727692"/>
          </a:xfrm>
        </p:grpSpPr>
        <p:sp>
          <p:nvSpPr>
            <p:cNvPr id="102" name="Rectangle 101"/>
            <p:cNvSpPr/>
            <p:nvPr/>
          </p:nvSpPr>
          <p:spPr bwMode="auto">
            <a:xfrm>
              <a:off x="9003494"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0072C6"/>
                  </a:solidFill>
                </a:rPr>
                <a:t>10.1.2.0/24</a:t>
              </a:r>
            </a:p>
          </p:txBody>
        </p:sp>
        <p:pic>
          <p:nvPicPr>
            <p:cNvPr id="103" name="Picture 10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93863" y="5357917"/>
              <a:ext cx="482554" cy="447246"/>
            </a:xfrm>
            <a:prstGeom prst="rect">
              <a:avLst/>
            </a:prstGeom>
          </p:spPr>
        </p:pic>
        <p:sp>
          <p:nvSpPr>
            <p:cNvPr id="104" name="Rectangle 103"/>
            <p:cNvSpPr/>
            <p:nvPr/>
          </p:nvSpPr>
          <p:spPr bwMode="auto">
            <a:xfrm>
              <a:off x="10149221" y="5339445"/>
              <a:ext cx="1063292" cy="7276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0" rIns="91399" bIns="45700" numCol="1" rtlCol="0" anchor="b" anchorCtr="0" compatLnSpc="1">
              <a:prstTxWarp prst="textNoShape">
                <a:avLst/>
              </a:prstTxWarp>
            </a:bodyPr>
            <a:lstStyle/>
            <a:p>
              <a:pPr algn="ctr" defTabSz="913789" fontAlgn="base">
                <a:lnSpc>
                  <a:spcPct val="90000"/>
                </a:lnSpc>
                <a:spcBef>
                  <a:spcPct val="0"/>
                </a:spcBef>
                <a:spcAft>
                  <a:spcPct val="0"/>
                </a:spcAft>
              </a:pPr>
              <a:r>
                <a:rPr lang="en-US" sz="1200" b="1" dirty="0">
                  <a:solidFill>
                    <a:srgbClr val="0072C6"/>
                  </a:solidFill>
                </a:rPr>
                <a:t>10.1.3.0/24</a:t>
              </a:r>
            </a:p>
          </p:txBody>
        </p:sp>
        <p:pic>
          <p:nvPicPr>
            <p:cNvPr id="105" name="Picture 104"/>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39590" y="5357917"/>
              <a:ext cx="482554" cy="447246"/>
            </a:xfrm>
            <a:prstGeom prst="rect">
              <a:avLst/>
            </a:prstGeom>
          </p:spPr>
        </p:pic>
      </p:grpSp>
      <p:sp>
        <p:nvSpPr>
          <p:cNvPr id="106" name="Rectangle 105"/>
          <p:cNvSpPr/>
          <p:nvPr/>
        </p:nvSpPr>
        <p:spPr>
          <a:xfrm>
            <a:off x="9335938" y="3639483"/>
            <a:ext cx="769441"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65.52.249.22</a:t>
            </a:r>
          </a:p>
        </p:txBody>
      </p:sp>
      <p:sp>
        <p:nvSpPr>
          <p:cNvPr id="107" name="Rectangle 106"/>
          <p:cNvSpPr/>
          <p:nvPr/>
        </p:nvSpPr>
        <p:spPr>
          <a:xfrm>
            <a:off x="10227964" y="3639483"/>
            <a:ext cx="474489"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10.1.0.4</a:t>
            </a:r>
          </a:p>
        </p:txBody>
      </p:sp>
      <p:sp>
        <p:nvSpPr>
          <p:cNvPr id="110" name="Rectangle 109"/>
          <p:cNvSpPr/>
          <p:nvPr/>
        </p:nvSpPr>
        <p:spPr>
          <a:xfrm>
            <a:off x="10972514" y="3639483"/>
            <a:ext cx="474489" cy="138499"/>
          </a:xfrm>
          <a:prstGeom prst="rect">
            <a:avLst/>
          </a:prstGeom>
        </p:spPr>
        <p:txBody>
          <a:bodyPr wrap="none" lIns="0" tIns="0" rIns="0" bIns="0">
            <a:spAutoFit/>
          </a:bodyPr>
          <a:lstStyle/>
          <a:p>
            <a:pPr algn="ctr" defTabSz="913789" fontAlgn="base">
              <a:lnSpc>
                <a:spcPct val="90000"/>
              </a:lnSpc>
              <a:spcBef>
                <a:spcPct val="0"/>
              </a:spcBef>
              <a:spcAft>
                <a:spcPct val="0"/>
              </a:spcAft>
            </a:pPr>
            <a:r>
              <a:rPr lang="en-US" sz="1000" b="1" dirty="0">
                <a:solidFill>
                  <a:srgbClr val="FFFFFF">
                    <a:alpha val="99000"/>
                  </a:srgbClr>
                </a:solidFill>
              </a:rPr>
              <a:t>10.1.1.4</a:t>
            </a:r>
          </a:p>
        </p:txBody>
      </p:sp>
      <p:sp>
        <p:nvSpPr>
          <p:cNvPr id="72" name="Freeform 22"/>
          <p:cNvSpPr>
            <a:spLocks noEditPoints="1"/>
          </p:cNvSpPr>
          <p:nvPr/>
        </p:nvSpPr>
        <p:spPr bwMode="auto">
          <a:xfrm flipH="1">
            <a:off x="1467210" y="2889959"/>
            <a:ext cx="259920" cy="303939"/>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a:solidFill>
              <a:schemeClr val="accent3"/>
            </a:solidFill>
          </a:ln>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77" name="Rectangle 76"/>
          <p:cNvSpPr/>
          <p:nvPr/>
        </p:nvSpPr>
        <p:spPr>
          <a:xfrm rot="21229321">
            <a:off x="5561139" y="3395654"/>
            <a:ext cx="1507144" cy="286232"/>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S2S VPN tunnel</a:t>
            </a:r>
          </a:p>
        </p:txBody>
      </p:sp>
      <p:grpSp>
        <p:nvGrpSpPr>
          <p:cNvPr id="7" name="Group 6"/>
          <p:cNvGrpSpPr/>
          <p:nvPr/>
        </p:nvGrpSpPr>
        <p:grpSpPr>
          <a:xfrm>
            <a:off x="5916002" y="1486822"/>
            <a:ext cx="3667372" cy="1862640"/>
            <a:chOff x="5916002" y="1486822"/>
            <a:chExt cx="3667372" cy="1862640"/>
          </a:xfrm>
        </p:grpSpPr>
        <p:sp>
          <p:nvSpPr>
            <p:cNvPr id="79" name="Freeform 27"/>
            <p:cNvSpPr>
              <a:spLocks noChangeAspect="1" noEditPoints="1"/>
            </p:cNvSpPr>
            <p:nvPr/>
          </p:nvSpPr>
          <p:spPr bwMode="black">
            <a:xfrm>
              <a:off x="6153934" y="1486822"/>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43" name="Straight Arrow Connector 42"/>
            <p:cNvCxnSpPr/>
            <p:nvPr/>
          </p:nvCxnSpPr>
          <p:spPr>
            <a:xfrm>
              <a:off x="6400598" y="2364005"/>
              <a:ext cx="3144855" cy="9854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Freeform 27"/>
            <p:cNvSpPr>
              <a:spLocks noChangeAspect="1" noEditPoints="1"/>
            </p:cNvSpPr>
            <p:nvPr/>
          </p:nvSpPr>
          <p:spPr bwMode="black">
            <a:xfrm>
              <a:off x="5916002" y="2137290"/>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115" name="Straight Arrow Connector 114"/>
            <p:cNvCxnSpPr>
              <a:endCxn id="92" idx="1"/>
            </p:cNvCxnSpPr>
            <p:nvPr/>
          </p:nvCxnSpPr>
          <p:spPr>
            <a:xfrm>
              <a:off x="6522641" y="1787396"/>
              <a:ext cx="3060733" cy="15620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7092723" y="1735606"/>
              <a:ext cx="1272784" cy="480131"/>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Point-to-Site</a:t>
              </a:r>
            </a:p>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VPNs</a:t>
              </a:r>
            </a:p>
          </p:txBody>
        </p:sp>
      </p:grpSp>
      <p:grpSp>
        <p:nvGrpSpPr>
          <p:cNvPr id="9" name="Group 8"/>
          <p:cNvGrpSpPr/>
          <p:nvPr/>
        </p:nvGrpSpPr>
        <p:grpSpPr>
          <a:xfrm>
            <a:off x="5389429" y="5063532"/>
            <a:ext cx="4011401" cy="1479290"/>
            <a:chOff x="5389429" y="5063532"/>
            <a:chExt cx="4011401" cy="1479290"/>
          </a:xfrm>
        </p:grpSpPr>
        <p:sp>
          <p:nvSpPr>
            <p:cNvPr id="81" name="Freeform 27"/>
            <p:cNvSpPr>
              <a:spLocks noChangeAspect="1" noEditPoints="1"/>
            </p:cNvSpPr>
            <p:nvPr/>
          </p:nvSpPr>
          <p:spPr bwMode="black">
            <a:xfrm>
              <a:off x="5389429" y="5797198"/>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4" name="Freeform 27"/>
            <p:cNvSpPr>
              <a:spLocks noChangeAspect="1" noEditPoints="1"/>
            </p:cNvSpPr>
            <p:nvPr/>
          </p:nvSpPr>
          <p:spPr bwMode="black">
            <a:xfrm>
              <a:off x="5809738" y="6214202"/>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sp>
          <p:nvSpPr>
            <p:cNvPr id="85" name="Freeform 27"/>
            <p:cNvSpPr>
              <a:spLocks noChangeAspect="1" noEditPoints="1"/>
            </p:cNvSpPr>
            <p:nvPr/>
          </p:nvSpPr>
          <p:spPr bwMode="black">
            <a:xfrm>
              <a:off x="5919999" y="5388589"/>
              <a:ext cx="510142" cy="32862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p:spPr>
          <p:txBody>
            <a:bodyPr vert="horz" wrap="square" lIns="91403" tIns="45701" rIns="91403" bIns="45701" numCol="1" anchor="t" anchorCtr="0" compatLnSpc="1">
              <a:prstTxWarp prst="textNoShape">
                <a:avLst/>
              </a:prstTxWarp>
            </a:bodyPr>
            <a:lstStyle/>
            <a:p>
              <a:pPr defTabSz="1218743"/>
              <a:endParaRPr lang="en-US" sz="1800">
                <a:solidFill>
                  <a:srgbClr val="FFFFFF"/>
                </a:solidFill>
              </a:endParaRPr>
            </a:p>
          </p:txBody>
        </p:sp>
        <p:cxnSp>
          <p:nvCxnSpPr>
            <p:cNvPr id="117" name="Straight Arrow Connector 116"/>
            <p:cNvCxnSpPr>
              <a:endCxn id="65" idx="1"/>
            </p:cNvCxnSpPr>
            <p:nvPr/>
          </p:nvCxnSpPr>
          <p:spPr>
            <a:xfrm flipV="1">
              <a:off x="6364732" y="5063532"/>
              <a:ext cx="3036097" cy="4335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65" idx="1"/>
            </p:cNvCxnSpPr>
            <p:nvPr/>
          </p:nvCxnSpPr>
          <p:spPr>
            <a:xfrm flipV="1">
              <a:off x="5877011" y="5063532"/>
              <a:ext cx="3523819" cy="9380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65" idx="1"/>
            </p:cNvCxnSpPr>
            <p:nvPr/>
          </p:nvCxnSpPr>
          <p:spPr>
            <a:xfrm flipV="1">
              <a:off x="6267568" y="5063532"/>
              <a:ext cx="3133261" cy="13252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263544" y="5837946"/>
              <a:ext cx="1272784" cy="480131"/>
            </a:xfrm>
            <a:prstGeom prst="rect">
              <a:avLst/>
            </a:prstGeom>
          </p:spPr>
          <p:txBody>
            <a:bodyPr wrap="none">
              <a:spAutoFit/>
            </a:bodyPr>
            <a:lstStyle/>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Point-to-Site</a:t>
              </a:r>
            </a:p>
            <a:p>
              <a:pPr algn="ctr" defTabSz="913789" fontAlgn="base">
                <a:lnSpc>
                  <a:spcPct val="90000"/>
                </a:lnSpc>
                <a:spcBef>
                  <a:spcPct val="0"/>
                </a:spcBef>
                <a:spcAft>
                  <a:spcPct val="0"/>
                </a:spcAft>
              </a:pPr>
              <a:r>
                <a:rPr lang="en-US" sz="1400" b="1" dirty="0">
                  <a:gradFill>
                    <a:gsLst>
                      <a:gs pos="0">
                        <a:srgbClr val="FFFFFF"/>
                      </a:gs>
                      <a:gs pos="100000">
                        <a:srgbClr val="FFFFFF"/>
                      </a:gs>
                    </a:gsLst>
                    <a:lin ang="5400000" scaled="0"/>
                  </a:gradFill>
                </a:rPr>
                <a:t>VPNs</a:t>
              </a:r>
            </a:p>
          </p:txBody>
        </p:sp>
      </p:grpSp>
    </p:spTree>
    <p:extLst>
      <p:ext uri="{BB962C8B-B14F-4D97-AF65-F5344CB8AC3E}">
        <p14:creationId xmlns:p14="http://schemas.microsoft.com/office/powerpoint/2010/main" val="202529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463522"/>
            <a:ext cx="5830442" cy="2123658"/>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Command Line </a:t>
            </a:r>
          </a:p>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Automation</a:t>
            </a:r>
          </a:p>
        </p:txBody>
      </p:sp>
    </p:spTree>
    <p:extLst>
      <p:ext uri="{BB962C8B-B14F-4D97-AF65-F5344CB8AC3E}">
        <p14:creationId xmlns:p14="http://schemas.microsoft.com/office/powerpoint/2010/main" val="22634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7213" y="341068"/>
            <a:ext cx="8470674" cy="6210774"/>
          </a:xfrm>
          <a:prstGeom prst="rect">
            <a:avLst/>
          </a:prstGeom>
        </p:spPr>
      </p:pic>
    </p:spTree>
    <p:extLst>
      <p:ext uri="{BB962C8B-B14F-4D97-AF65-F5344CB8AC3E}">
        <p14:creationId xmlns:p14="http://schemas.microsoft.com/office/powerpoint/2010/main" val="32575799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6942" y="2932152"/>
            <a:ext cx="6766596" cy="1107996"/>
          </a:xfrm>
          <a:prstGeom prst="rect">
            <a:avLst/>
          </a:prstGeom>
        </p:spPr>
        <p:txBody>
          <a:bodyPr wrap="none">
            <a:spAutoFit/>
          </a:bodyPr>
          <a:lstStyle/>
          <a:p>
            <a:pPr lvl="0" defTabSz="914099" fontAlgn="base">
              <a:spcBef>
                <a:spcPct val="0"/>
              </a:spcBef>
              <a:spcAft>
                <a:spcPct val="0"/>
              </a:spcAft>
            </a:pPr>
            <a:r>
              <a:rPr lang="en-US" sz="66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Dev/Test Scenarios</a:t>
            </a:r>
            <a:endPar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5071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MSDN Member Benefits</a:t>
            </a:r>
          </a:p>
        </p:txBody>
      </p:sp>
      <p:grpSp>
        <p:nvGrpSpPr>
          <p:cNvPr id="9" name="Group 8"/>
          <p:cNvGrpSpPr/>
          <p:nvPr/>
        </p:nvGrpSpPr>
        <p:grpSpPr>
          <a:xfrm>
            <a:off x="448096" y="1676394"/>
            <a:ext cx="11292634" cy="4289379"/>
            <a:chOff x="457200" y="1485900"/>
            <a:chExt cx="11522075" cy="4376530"/>
          </a:xfrm>
        </p:grpSpPr>
        <p:sp>
          <p:nvSpPr>
            <p:cNvPr id="6" name="Rectangle 5"/>
            <p:cNvSpPr/>
            <p:nvPr/>
          </p:nvSpPr>
          <p:spPr bwMode="auto">
            <a:xfrm>
              <a:off x="457200" y="1485900"/>
              <a:ext cx="11522075" cy="13990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No credit card needed for MSDN members to sign up</a:t>
              </a:r>
            </a:p>
          </p:txBody>
        </p:sp>
        <p:sp>
          <p:nvSpPr>
            <p:cNvPr id="7" name="Rectangle 6"/>
            <p:cNvSpPr/>
            <p:nvPr/>
          </p:nvSpPr>
          <p:spPr bwMode="auto">
            <a:xfrm>
              <a:off x="457200" y="2931924"/>
              <a:ext cx="11522075" cy="1399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Discounted rates for Dev/test scenarios (up to 97% savings)</a:t>
              </a:r>
            </a:p>
          </p:txBody>
        </p:sp>
        <p:sp>
          <p:nvSpPr>
            <p:cNvPr id="8" name="Rectangle 7"/>
            <p:cNvSpPr/>
            <p:nvPr/>
          </p:nvSpPr>
          <p:spPr bwMode="auto">
            <a:xfrm>
              <a:off x="457200" y="4377948"/>
              <a:ext cx="11522075" cy="14844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mj-lt"/>
                  <a:ea typeface="Segoe UI" pitchFamily="34" charset="0"/>
                  <a:cs typeface="Segoe UI" pitchFamily="34" charset="0"/>
                </a:rPr>
                <a:t>MSDN credits per month-use for any Dev/test scenario</a:t>
              </a:r>
            </a:p>
          </p:txBody>
        </p:sp>
      </p:grpSp>
    </p:spTree>
    <p:extLst>
      <p:ext uri="{BB962C8B-B14F-4D97-AF65-F5344CB8AC3E}">
        <p14:creationId xmlns:p14="http://schemas.microsoft.com/office/powerpoint/2010/main" val="16580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 name="Rectangle 286"/>
          <p:cNvSpPr/>
          <p:nvPr/>
        </p:nvSpPr>
        <p:spPr bwMode="auto">
          <a:xfrm>
            <a:off x="0" y="3146958"/>
            <a:ext cx="7100996" cy="121726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288" name="Group 287"/>
          <p:cNvGrpSpPr/>
          <p:nvPr/>
        </p:nvGrpSpPr>
        <p:grpSpPr>
          <a:xfrm>
            <a:off x="724336" y="1696591"/>
            <a:ext cx="6376660" cy="1185109"/>
            <a:chOff x="727391" y="2144295"/>
            <a:chExt cx="6506219" cy="1209188"/>
          </a:xfrm>
        </p:grpSpPr>
        <p:sp>
          <p:nvSpPr>
            <p:cNvPr id="25" name="TextBox 24"/>
            <p:cNvSpPr txBox="1"/>
            <p:nvPr/>
          </p:nvSpPr>
          <p:spPr>
            <a:xfrm>
              <a:off x="727391" y="2144295"/>
              <a:ext cx="3255673"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$50</a:t>
              </a:r>
              <a:endParaRPr lang="en-US" sz="5291" dirty="0">
                <a:gradFill>
                  <a:gsLst>
                    <a:gs pos="0">
                      <a:srgbClr val="FFFFFF"/>
                    </a:gs>
                    <a:gs pos="100000">
                      <a:srgbClr val="FFFFFF"/>
                    </a:gs>
                  </a:gsLst>
                  <a:lin ang="5400000" scaled="0"/>
                </a:gradFill>
              </a:endParaRPr>
            </a:p>
          </p:txBody>
        </p:sp>
        <p:sp>
          <p:nvSpPr>
            <p:cNvPr id="36" name="Rounded Rectangle 35"/>
            <p:cNvSpPr/>
            <p:nvPr/>
          </p:nvSpPr>
          <p:spPr bwMode="auto">
            <a:xfrm>
              <a:off x="2821376" y="2324573"/>
              <a:ext cx="4412234"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712906" y="3139611"/>
            <a:ext cx="5778960" cy="1185109"/>
            <a:chOff x="727391" y="3616634"/>
            <a:chExt cx="5896376" cy="1209188"/>
          </a:xfrm>
        </p:grpSpPr>
        <p:sp>
          <p:nvSpPr>
            <p:cNvPr id="37" name="TextBox 36"/>
            <p:cNvSpPr txBox="1"/>
            <p:nvPr/>
          </p:nvSpPr>
          <p:spPr>
            <a:xfrm>
              <a:off x="727391" y="3616634"/>
              <a:ext cx="4073267"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$100</a:t>
              </a:r>
              <a:endParaRPr lang="en-US" sz="5291" dirty="0">
                <a:gradFill>
                  <a:gsLst>
                    <a:gs pos="0">
                      <a:srgbClr val="FFFFFF"/>
                    </a:gs>
                    <a:gs pos="100000">
                      <a:srgbClr val="FFFFFF"/>
                    </a:gs>
                  </a:gsLst>
                  <a:lin ang="5400000" scaled="0"/>
                </a:gradFill>
              </a:endParaRPr>
            </a:p>
          </p:txBody>
        </p:sp>
        <p:sp>
          <p:nvSpPr>
            <p:cNvPr id="38" name="Rounded Rectangle 37"/>
            <p:cNvSpPr/>
            <p:nvPr/>
          </p:nvSpPr>
          <p:spPr bwMode="auto">
            <a:xfrm>
              <a:off x="2859451" y="4058726"/>
              <a:ext cx="3764316"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12907" y="4582630"/>
            <a:ext cx="5579478" cy="1403511"/>
            <a:chOff x="727391" y="5088973"/>
            <a:chExt cx="5692840" cy="1432028"/>
          </a:xfrm>
        </p:grpSpPr>
        <p:sp>
          <p:nvSpPr>
            <p:cNvPr id="39" name="TextBox 38"/>
            <p:cNvSpPr txBox="1"/>
            <p:nvPr/>
          </p:nvSpPr>
          <p:spPr>
            <a:xfrm>
              <a:off x="727391" y="5088973"/>
              <a:ext cx="4584712" cy="1209188"/>
            </a:xfrm>
            <a:prstGeom prst="rect">
              <a:avLst/>
            </a:prstGeom>
            <a:noFill/>
            <a:effectLst>
              <a:glow rad="228600">
                <a:schemeClr val="accent5">
                  <a:satMod val="175000"/>
                  <a:alpha val="40000"/>
                </a:schemeClr>
              </a:glow>
            </a:effectLst>
          </p:spPr>
          <p:txBody>
            <a:bodyPr wrap="square" lIns="179166" tIns="143334" rIns="179166" bIns="143334" rtlCol="0">
              <a:spAutoFit/>
            </a:bodyPr>
            <a:lstStyle/>
            <a:p>
              <a:pPr defTabSz="1218504">
                <a:lnSpc>
                  <a:spcPct val="90000"/>
                </a:lnSpc>
                <a:spcAft>
                  <a:spcPts val="588"/>
                </a:spcAft>
              </a:pPr>
              <a:r>
                <a:rPr lang="en-US" sz="6467" spc="-147" dirty="0">
                  <a:gradFill>
                    <a:gsLst>
                      <a:gs pos="0">
                        <a:srgbClr val="FFFFFF"/>
                      </a:gs>
                      <a:gs pos="100000">
                        <a:srgbClr val="FFFFFF"/>
                      </a:gs>
                    </a:gsLst>
                    <a:lin ang="5400000" scaled="0"/>
                  </a:gradFill>
                </a:rPr>
                <a:t>$150</a:t>
              </a:r>
              <a:endParaRPr lang="en-US" sz="5291" dirty="0">
                <a:gradFill>
                  <a:gsLst>
                    <a:gs pos="0">
                      <a:srgbClr val="FFFFFF"/>
                    </a:gs>
                    <a:gs pos="100000">
                      <a:srgbClr val="FFFFFF"/>
                    </a:gs>
                  </a:gsLst>
                  <a:lin ang="5400000" scaled="0"/>
                </a:gradFill>
              </a:endParaRPr>
            </a:p>
          </p:txBody>
        </p:sp>
        <p:sp>
          <p:nvSpPr>
            <p:cNvPr id="40" name="Rounded Rectangle 39"/>
            <p:cNvSpPr/>
            <p:nvPr/>
          </p:nvSpPr>
          <p:spPr bwMode="auto">
            <a:xfrm>
              <a:off x="2890093" y="5902079"/>
              <a:ext cx="3530138" cy="61892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Ultimate</a:t>
              </a:r>
            </a:p>
            <a:p>
              <a:pPr defTabSz="913554" fontAlgn="base">
                <a:lnSpc>
                  <a:spcPct val="90000"/>
                </a:lnSpc>
                <a:spcBef>
                  <a:spcPct val="0"/>
                </a:spcBef>
                <a:spcAft>
                  <a:spcPct val="0"/>
                </a:spcAft>
              </a:pP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6" name="Straight Connector 105"/>
          <p:cNvCxnSpPr/>
          <p:nvPr/>
        </p:nvCxnSpPr>
        <p:spPr>
          <a:xfrm>
            <a:off x="7496283" y="3711766"/>
            <a:ext cx="4692542" cy="10259"/>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650893" y="1879471"/>
            <a:ext cx="3625533" cy="1688736"/>
            <a:chOff x="7697937" y="2653264"/>
            <a:chExt cx="3970536" cy="1849434"/>
          </a:xfrm>
        </p:grpSpPr>
        <p:grpSp>
          <p:nvGrpSpPr>
            <p:cNvPr id="5" name="Group 4"/>
            <p:cNvGrpSpPr/>
            <p:nvPr/>
          </p:nvGrpSpPr>
          <p:grpSpPr>
            <a:xfrm>
              <a:off x="7892427" y="2653264"/>
              <a:ext cx="1057619" cy="957010"/>
              <a:chOff x="7601351" y="1849769"/>
              <a:chExt cx="1775053" cy="160619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6" name="Group 5"/>
            <p:cNvGrpSpPr/>
            <p:nvPr/>
          </p:nvGrpSpPr>
          <p:grpSpPr>
            <a:xfrm>
              <a:off x="9180310" y="2653264"/>
              <a:ext cx="1057619" cy="957010"/>
              <a:chOff x="7601351" y="1849769"/>
              <a:chExt cx="1775053" cy="1606196"/>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7" name="Group 6"/>
            <p:cNvGrpSpPr/>
            <p:nvPr/>
          </p:nvGrpSpPr>
          <p:grpSpPr>
            <a:xfrm>
              <a:off x="10468194" y="2666298"/>
              <a:ext cx="1057619" cy="957010"/>
              <a:chOff x="7601351" y="1849769"/>
              <a:chExt cx="1775053" cy="1606196"/>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sp>
          <p:nvSpPr>
            <p:cNvPr id="8" name="TextBox 7"/>
            <p:cNvSpPr txBox="1"/>
            <p:nvPr/>
          </p:nvSpPr>
          <p:spPr>
            <a:xfrm>
              <a:off x="7697937" y="3894287"/>
              <a:ext cx="3970536" cy="608411"/>
            </a:xfrm>
            <a:prstGeom prst="rect">
              <a:avLst/>
            </a:prstGeom>
            <a:noFill/>
          </p:spPr>
          <p:txBody>
            <a:bodyPr wrap="square" lIns="179166" tIns="143334" rIns="179166" bIns="143334" rtlCol="0">
              <a:spAutoFit/>
            </a:bodyPr>
            <a:lstStyle/>
            <a:p>
              <a:pPr defTabSz="1218504">
                <a:lnSpc>
                  <a:spcPct val="90000"/>
                </a:lnSpc>
                <a:spcAft>
                  <a:spcPts val="588"/>
                </a:spcAft>
              </a:pPr>
              <a:r>
                <a:rPr lang="en-US" sz="1960" b="1" dirty="0">
                  <a:gradFill>
                    <a:gsLst>
                      <a:gs pos="0">
                        <a:srgbClr val="7FBA00"/>
                      </a:gs>
                      <a:gs pos="100000">
                        <a:srgbClr val="7FBA00"/>
                      </a:gs>
                    </a:gsLst>
                    <a:lin ang="5400000" scaled="0"/>
                  </a:gradFill>
                </a:rPr>
                <a:t>3</a:t>
              </a:r>
              <a:r>
                <a:rPr lang="en-US" sz="1960" dirty="0">
                  <a:solidFill>
                    <a:srgbClr val="FFC000"/>
                  </a:solidFill>
                </a:rPr>
                <a:t> </a:t>
              </a:r>
              <a:r>
                <a:rPr lang="en-US" sz="1960" dirty="0">
                  <a:gradFill>
                    <a:gsLst>
                      <a:gs pos="0">
                        <a:srgbClr val="FFFFFF"/>
                      </a:gs>
                      <a:gs pos="100000">
                        <a:srgbClr val="FFFFFF"/>
                      </a:gs>
                    </a:gsLst>
                    <a:lin ang="5400000" scaled="0"/>
                  </a:gradFill>
                </a:rPr>
                <a:t>VMs for </a:t>
              </a:r>
              <a:r>
                <a:rPr lang="en-US" sz="1960" b="1" dirty="0">
                  <a:gradFill>
                    <a:gsLst>
                      <a:gs pos="0">
                        <a:srgbClr val="7FBA00"/>
                      </a:gs>
                      <a:gs pos="100000">
                        <a:srgbClr val="7FBA00"/>
                      </a:gs>
                    </a:gsLst>
                    <a:lin ang="5400000" scaled="0"/>
                  </a:gradFill>
                </a:rPr>
                <a:t>16</a:t>
              </a:r>
              <a:r>
                <a:rPr lang="en-US" sz="1960" dirty="0">
                  <a:solidFill>
                    <a:srgbClr val="BDCD40"/>
                  </a:solidFill>
                </a:rPr>
                <a:t> </a:t>
              </a:r>
              <a:r>
                <a:rPr lang="en-US" sz="1960" dirty="0">
                  <a:gradFill>
                    <a:gsLst>
                      <a:gs pos="0">
                        <a:srgbClr val="FFFFFF"/>
                      </a:gs>
                      <a:gs pos="100000">
                        <a:srgbClr val="FFFFFF"/>
                      </a:gs>
                    </a:gsLst>
                    <a:lin ang="5400000" scaled="0"/>
                  </a:gradFill>
                </a:rPr>
                <a:t>hours a day</a:t>
              </a:r>
            </a:p>
          </p:txBody>
        </p:sp>
      </p:grpSp>
      <p:grpSp>
        <p:nvGrpSpPr>
          <p:cNvPr id="3" name="Group 2"/>
          <p:cNvGrpSpPr/>
          <p:nvPr/>
        </p:nvGrpSpPr>
        <p:grpSpPr>
          <a:xfrm>
            <a:off x="7650893" y="3980789"/>
            <a:ext cx="4751547" cy="1779788"/>
            <a:chOff x="7439162" y="4884693"/>
            <a:chExt cx="4848088" cy="1815949"/>
          </a:xfrm>
        </p:grpSpPr>
        <p:grpSp>
          <p:nvGrpSpPr>
            <p:cNvPr id="2" name="Group 1"/>
            <p:cNvGrpSpPr/>
            <p:nvPr/>
          </p:nvGrpSpPr>
          <p:grpSpPr>
            <a:xfrm>
              <a:off x="7621319" y="4884693"/>
              <a:ext cx="3923266" cy="1211306"/>
              <a:chOff x="7923603" y="2665416"/>
              <a:chExt cx="4733633" cy="1461506"/>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5201" y="2665416"/>
                <a:ext cx="1122035" cy="1461506"/>
              </a:xfrm>
              <a:prstGeom prst="rect">
                <a:avLst/>
              </a:prstGeom>
            </p:spPr>
          </p:pic>
          <p:grpSp>
            <p:nvGrpSpPr>
              <p:cNvPr id="153" name="Group 152"/>
              <p:cNvGrpSpPr/>
              <p:nvPr/>
            </p:nvGrpSpPr>
            <p:grpSpPr>
              <a:xfrm>
                <a:off x="10808515" y="3185504"/>
                <a:ext cx="538859" cy="538859"/>
                <a:chOff x="5773271" y="1992850"/>
                <a:chExt cx="539076" cy="539076"/>
              </a:xfrm>
              <a:solidFill>
                <a:srgbClr val="7FBA00"/>
              </a:solidFill>
            </p:grpSpPr>
            <p:sp>
              <p:nvSpPr>
                <p:cNvPr id="154" name="Rectangle 153"/>
                <p:cNvSpPr/>
                <p:nvPr/>
              </p:nvSpPr>
              <p:spPr bwMode="auto">
                <a:xfrm>
                  <a:off x="5991555"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rot="5400000">
                  <a:off x="5991654"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p:cNvGrpSpPr/>
              <p:nvPr/>
            </p:nvGrpSpPr>
            <p:grpSpPr>
              <a:xfrm>
                <a:off x="7923603" y="2722726"/>
                <a:ext cx="2634471" cy="1282267"/>
                <a:chOff x="7924287" y="998522"/>
                <a:chExt cx="4814754" cy="2343470"/>
              </a:xfrm>
            </p:grpSpPr>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287" y="2212961"/>
                  <a:ext cx="1547702" cy="1129031"/>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287" y="998522"/>
                  <a:ext cx="1547702" cy="1129031"/>
                </a:xfrm>
                <a:prstGeom prst="rect">
                  <a:avLst/>
                </a:prstGeom>
              </p:spPr>
            </p:pic>
            <p:pic>
              <p:nvPicPr>
                <p:cNvPr id="160" name="Picture 1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3062" y="2212961"/>
                  <a:ext cx="1547702" cy="1129031"/>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3062" y="998522"/>
                  <a:ext cx="1547702" cy="1129031"/>
                </a:xfrm>
                <a:prstGeom prst="rect">
                  <a:avLst/>
                </a:prstGeom>
              </p:spPr>
            </p:pic>
            <p:pic>
              <p:nvPicPr>
                <p:cNvPr id="165" name="Picture 1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1339" y="2212961"/>
                  <a:ext cx="1547702" cy="1129031"/>
                </a:xfrm>
                <a:prstGeom prst="rect">
                  <a:avLst/>
                </a:prstGeom>
              </p:spPr>
            </p:pic>
            <p:pic>
              <p:nvPicPr>
                <p:cNvPr id="166" name="Picture 1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1339" y="998522"/>
                  <a:ext cx="1547702" cy="1129031"/>
                </a:xfrm>
                <a:prstGeom prst="rect">
                  <a:avLst/>
                </a:prstGeom>
              </p:spPr>
            </p:pic>
          </p:grpSp>
        </p:grpSp>
        <p:sp>
          <p:nvSpPr>
            <p:cNvPr id="164" name="TextBox 163"/>
            <p:cNvSpPr txBox="1"/>
            <p:nvPr/>
          </p:nvSpPr>
          <p:spPr>
            <a:xfrm>
              <a:off x="7439162" y="6128295"/>
              <a:ext cx="4848088" cy="572347"/>
            </a:xfrm>
            <a:prstGeom prst="rect">
              <a:avLst/>
            </a:prstGeom>
            <a:noFill/>
          </p:spPr>
          <p:txBody>
            <a:bodyPr wrap="square" lIns="179166" tIns="143334" rIns="179166" bIns="143334" rtlCol="0">
              <a:spAutoFit/>
            </a:bodyPr>
            <a:lstStyle/>
            <a:p>
              <a:pPr defTabSz="1218504">
                <a:lnSpc>
                  <a:spcPct val="90000"/>
                </a:lnSpc>
                <a:spcAft>
                  <a:spcPts val="588"/>
                </a:spcAft>
              </a:pPr>
              <a:r>
                <a:rPr lang="en-US" sz="1960" dirty="0">
                  <a:gradFill>
                    <a:gsLst>
                      <a:gs pos="0">
                        <a:srgbClr val="FFFFFF"/>
                      </a:gs>
                      <a:gs pos="100000">
                        <a:srgbClr val="FFFFFF"/>
                      </a:gs>
                    </a:gsLst>
                    <a:lin ang="5400000" scaled="0"/>
                  </a:gradFill>
                </a:rPr>
                <a:t>Up to </a:t>
              </a:r>
              <a:r>
                <a:rPr lang="en-US" sz="1960" b="1" dirty="0">
                  <a:gradFill>
                    <a:gsLst>
                      <a:gs pos="0">
                        <a:srgbClr val="7FBA00"/>
                      </a:gs>
                      <a:gs pos="100000">
                        <a:srgbClr val="7FBA00"/>
                      </a:gs>
                    </a:gsLst>
                    <a:lin ang="5400000" scaled="0"/>
                  </a:gradFill>
                </a:rPr>
                <a:t>500</a:t>
              </a:r>
              <a:r>
                <a:rPr lang="en-US" sz="1960" dirty="0">
                  <a:solidFill>
                    <a:srgbClr val="BDCD40"/>
                  </a:solidFill>
                </a:rPr>
                <a:t> </a:t>
              </a:r>
              <a:r>
                <a:rPr lang="en-US" sz="1960" dirty="0">
                  <a:gradFill>
                    <a:gsLst>
                      <a:gs pos="0">
                        <a:srgbClr val="FFFFFF"/>
                      </a:gs>
                      <a:gs pos="100000">
                        <a:srgbClr val="FFFFFF"/>
                      </a:gs>
                    </a:gsLst>
                    <a:lin ang="5400000" scaled="0"/>
                  </a:gradFill>
                </a:rPr>
                <a:t>web sites plus </a:t>
              </a:r>
              <a:r>
                <a:rPr lang="en-US" sz="1960" b="1" dirty="0">
                  <a:gradFill>
                    <a:gsLst>
                      <a:gs pos="0">
                        <a:srgbClr val="7FBA00"/>
                      </a:gs>
                      <a:gs pos="100000">
                        <a:srgbClr val="7FBA00"/>
                      </a:gs>
                    </a:gsLst>
                    <a:lin ang="5400000" scaled="0"/>
                  </a:gradFill>
                </a:rPr>
                <a:t>SQL DB</a:t>
              </a:r>
            </a:p>
          </p:txBody>
        </p:sp>
      </p:grpSp>
      <p:sp>
        <p:nvSpPr>
          <p:cNvPr id="15" name="Title 14"/>
          <p:cNvSpPr>
            <a:spLocks noGrp="1"/>
          </p:cNvSpPr>
          <p:nvPr>
            <p:ph type="title"/>
          </p:nvPr>
        </p:nvSpPr>
        <p:spPr/>
        <p:txBody>
          <a:bodyPr/>
          <a:lstStyle/>
          <a:p>
            <a:r>
              <a:rPr lang="en-US" dirty="0"/>
              <a:t>MSDN Credits with Windows Azure</a:t>
            </a:r>
          </a:p>
        </p:txBody>
      </p:sp>
      <p:sp>
        <p:nvSpPr>
          <p:cNvPr id="16" name="Rectangle 15"/>
          <p:cNvSpPr/>
          <p:nvPr/>
        </p:nvSpPr>
        <p:spPr>
          <a:xfrm>
            <a:off x="2879835" y="2340068"/>
            <a:ext cx="6092857" cy="689612"/>
          </a:xfrm>
          <a:prstGeom prst="rect">
            <a:avLst/>
          </a:prstGeom>
        </p:spPr>
        <p:txBody>
          <a:bodyPr>
            <a:sp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Professional</a:t>
            </a:r>
            <a:br>
              <a:rPr lang="en-US" sz="2352" b="1" dirty="0">
                <a:gradFill>
                  <a:gsLst>
                    <a:gs pos="0">
                      <a:srgbClr val="FFFFFF"/>
                    </a:gs>
                    <a:gs pos="100000">
                      <a:srgbClr val="FFFFFF"/>
                    </a:gs>
                  </a:gsLst>
                  <a:lin ang="5400000" scaled="0"/>
                </a:gradFill>
                <a:ea typeface="Segoe UI" pitchFamily="34" charset="0"/>
                <a:cs typeface="Segoe UI" pitchFamily="34" charset="0"/>
              </a:rPr>
            </a:br>
            <a:endParaRPr lang="en-US" sz="2352" dirty="0">
              <a:solidFill>
                <a:srgbClr val="FFFFFF"/>
              </a:solidFill>
            </a:endParaRPr>
          </a:p>
        </p:txBody>
      </p:sp>
      <p:sp>
        <p:nvSpPr>
          <p:cNvPr id="107" name="Rounded Rectangle 106"/>
          <p:cNvSpPr/>
          <p:nvPr/>
        </p:nvSpPr>
        <p:spPr bwMode="auto">
          <a:xfrm>
            <a:off x="2776624" y="3308439"/>
            <a:ext cx="4324372" cy="606597"/>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a:xfrm>
            <a:off x="2894455" y="3787775"/>
            <a:ext cx="6092857" cy="689612"/>
          </a:xfrm>
          <a:prstGeom prst="rect">
            <a:avLst/>
          </a:prstGeom>
        </p:spPr>
        <p:txBody>
          <a:bodyPr>
            <a:spAutoFit/>
          </a:bodyPr>
          <a:lstStyle/>
          <a:p>
            <a:pPr defTabSz="913554"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for Visual Studio Premium</a:t>
            </a:r>
            <a:br>
              <a:rPr lang="en-US" sz="2352" b="1" dirty="0">
                <a:gradFill>
                  <a:gsLst>
                    <a:gs pos="0">
                      <a:srgbClr val="FFFFFF"/>
                    </a:gs>
                    <a:gs pos="100000">
                      <a:srgbClr val="FFFFFF"/>
                    </a:gs>
                  </a:gsLst>
                  <a:lin ang="5400000" scaled="0"/>
                </a:gradFill>
                <a:ea typeface="Segoe UI" pitchFamily="34" charset="0"/>
                <a:cs typeface="Segoe UI" pitchFamily="34" charset="0"/>
              </a:rPr>
            </a:br>
            <a:endParaRPr lang="en-US" sz="2352" dirty="0">
              <a:solidFill>
                <a:srgbClr val="FFFFFF"/>
              </a:solidFill>
            </a:endParaRPr>
          </a:p>
        </p:txBody>
      </p:sp>
      <p:sp>
        <p:nvSpPr>
          <p:cNvPr id="109" name="Rounded Rectangle 108"/>
          <p:cNvSpPr/>
          <p:nvPr/>
        </p:nvSpPr>
        <p:spPr bwMode="auto">
          <a:xfrm>
            <a:off x="2832543" y="4784108"/>
            <a:ext cx="4324372" cy="606597"/>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b" anchorCtr="0" forceAA="0" compatLnSpc="1">
            <a:prstTxWarp prst="textNoShape">
              <a:avLst/>
            </a:prstTxWarp>
            <a:noAutofit/>
          </a:bodyPr>
          <a:lstStyle/>
          <a:p>
            <a:pPr defTabSz="913554" fontAlgn="base">
              <a:lnSpc>
                <a:spcPct val="90000"/>
              </a:lnSpc>
              <a:spcBef>
                <a:spcPct val="0"/>
              </a:spcBef>
              <a:spcAft>
                <a:spcPct val="0"/>
              </a:spcAft>
            </a:pPr>
            <a:r>
              <a:rPr lang="en-US" sz="3920" dirty="0">
                <a:gradFill>
                  <a:gsLst>
                    <a:gs pos="0">
                      <a:srgbClr val="FFFFFF"/>
                    </a:gs>
                    <a:gs pos="100000">
                      <a:srgbClr val="FFFFFF"/>
                    </a:gs>
                  </a:gsLst>
                  <a:lin ang="5400000" scaled="0"/>
                </a:gradFill>
                <a:ea typeface="Segoe UI" pitchFamily="34" charset="0"/>
                <a:cs typeface="Segoe UI" pitchFamily="34" charset="0"/>
              </a:rPr>
              <a:t>per month </a:t>
            </a:r>
            <a:endParaRPr lang="en-US" sz="196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780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8" fill="hold" nodeType="withEffect">
                                  <p:stCondLst>
                                    <p:cond delay="250"/>
                                  </p:stCondLst>
                                  <p:childTnLst>
                                    <p:set>
                                      <p:cBhvr>
                                        <p:cTn id="12" dur="1" fill="hold">
                                          <p:stCondLst>
                                            <p:cond delay="0"/>
                                          </p:stCondLst>
                                        </p:cTn>
                                        <p:tgtEl>
                                          <p:spTgt spid="106"/>
                                        </p:tgtEl>
                                        <p:attrNameLst>
                                          <p:attrName>style.visibility</p:attrName>
                                        </p:attrNameLst>
                                      </p:cBhvr>
                                      <p:to>
                                        <p:strVal val="visible"/>
                                      </p:to>
                                    </p:set>
                                    <p:animEffect transition="in" filter="wipe(left)">
                                      <p:cBhvr>
                                        <p:cTn id="13" dur="500"/>
                                        <p:tgtEl>
                                          <p:spTgt spid="106"/>
                                        </p:tgtEl>
                                      </p:cBhvr>
                                    </p:animEffect>
                                  </p:childTnLst>
                                </p:cTn>
                              </p:par>
                              <p:par>
                                <p:cTn id="14" presetID="10" presetClass="entr" presetSubtype="0"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9"/>
            <a:ext cx="12197474" cy="6855242"/>
          </a:xfrm>
          <a:prstGeom prst="rect">
            <a:avLst/>
          </a:prstGeom>
        </p:spPr>
      </p:pic>
      <p:sp>
        <p:nvSpPr>
          <p:cNvPr id="15" name="Rectangle 14"/>
          <p:cNvSpPr/>
          <p:nvPr/>
        </p:nvSpPr>
        <p:spPr bwMode="auto">
          <a:xfrm>
            <a:off x="0" y="1380"/>
            <a:ext cx="12197474" cy="6855241"/>
          </a:xfrm>
          <a:prstGeom prst="rect">
            <a:avLst/>
          </a:prstGeom>
          <a:solidFill>
            <a:srgbClr val="000000">
              <a:alpha val="4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404" y="631478"/>
            <a:ext cx="7343909" cy="559656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04" y="630717"/>
            <a:ext cx="7343909" cy="559656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04" y="0"/>
            <a:ext cx="7343909" cy="7443357"/>
          </a:xfrm>
          <a:prstGeom prst="rect">
            <a:avLst/>
          </a:prstGeom>
        </p:spPr>
      </p:pic>
    </p:spTree>
    <p:extLst>
      <p:ext uri="{BB962C8B-B14F-4D97-AF65-F5344CB8AC3E}">
        <p14:creationId xmlns:p14="http://schemas.microsoft.com/office/powerpoint/2010/main" val="96472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65363"/>
            <a:ext cx="12188825" cy="2216150"/>
          </a:xfrm>
        </p:spPr>
        <p:txBody>
          <a:bodyPr/>
          <a:lstStyle/>
          <a:p>
            <a:pPr algn="ctr"/>
            <a:r>
              <a:rPr lang="en-US" sz="8000" dirty="0"/>
              <a:t>focus on apps, </a:t>
            </a:r>
            <a:br>
              <a:rPr lang="en-US" sz="8000" dirty="0"/>
            </a:br>
            <a:r>
              <a:rPr lang="en-US" sz="8000" dirty="0"/>
              <a:t>not infrastructure</a:t>
            </a:r>
          </a:p>
        </p:txBody>
      </p:sp>
    </p:spTree>
    <p:extLst>
      <p:ext uri="{BB962C8B-B14F-4D97-AF65-F5344CB8AC3E}">
        <p14:creationId xmlns:p14="http://schemas.microsoft.com/office/powerpoint/2010/main" val="278271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66800" y="2608263"/>
            <a:ext cx="4153254" cy="1495794"/>
          </a:xfrm>
        </p:spPr>
        <p:txBody>
          <a:bodyPr/>
          <a:lstStyle/>
          <a:p>
            <a:pPr algn="r"/>
            <a:r>
              <a:rPr lang="en-US" dirty="0"/>
              <a:t>application </a:t>
            </a:r>
            <a:br>
              <a:rPr lang="en-US" dirty="0"/>
            </a:br>
            <a:r>
              <a:rPr lang="en-US" dirty="0"/>
              <a:t>building blocks</a:t>
            </a:r>
            <a:endParaRPr lang="en-US" dirty="0">
              <a:solidFill>
                <a:schemeClr val="bg1"/>
              </a:solidFill>
            </a:endParaRPr>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err="1">
                  <a:gradFill>
                    <a:gsLst>
                      <a:gs pos="0">
                        <a:srgbClr val="FFFFFF"/>
                      </a:gs>
                      <a:gs pos="100000">
                        <a:srgbClr val="FFFFFF"/>
                      </a:gs>
                    </a:gsLst>
                    <a:lin ang="5400000" scaled="0"/>
                  </a:gradFill>
                </a:rPr>
                <a:t>HDInsight</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Cache</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7659355" y="2467965"/>
            <a:ext cx="1896557" cy="1772642"/>
            <a:chOff x="5656726" y="4341709"/>
            <a:chExt cx="1896557" cy="1772642"/>
          </a:xfrm>
        </p:grpSpPr>
        <p:sp>
          <p:nvSpPr>
            <p:cNvPr id="29" name="Rectangle 28"/>
            <p:cNvSpPr/>
            <p:nvPr/>
          </p:nvSpPr>
          <p:spPr bwMode="auto">
            <a:xfrm>
              <a:off x="5656726"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SQL DB</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908881" cy="1772642"/>
            <a:chOff x="9645631" y="2476591"/>
            <a:chExt cx="1908881" cy="1772642"/>
          </a:xfrm>
          <a:solidFill>
            <a:srgbClr val="92D050"/>
          </a:solidFill>
        </p:grpSpPr>
        <p:sp>
          <p:nvSpPr>
            <p:cNvPr id="23" name="Rectangle 22"/>
            <p:cNvSpPr/>
            <p:nvPr/>
          </p:nvSpPr>
          <p:spPr bwMode="auto">
            <a:xfrm>
              <a:off x="9645631" y="2476591"/>
              <a:ext cx="1908881"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Active Directory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1035" y="2616889"/>
              <a:ext cx="707587" cy="707587"/>
            </a:xfrm>
            <a:prstGeom prst="rect">
              <a:avLst/>
            </a:prstGeom>
            <a:grpFill/>
          </p:spPr>
        </p:pic>
      </p:grpSp>
      <p:grpSp>
        <p:nvGrpSpPr>
          <p:cNvPr id="5" name="Group 4"/>
          <p:cNvGrpSpPr/>
          <p:nvPr/>
        </p:nvGrpSpPr>
        <p:grpSpPr>
          <a:xfrm>
            <a:off x="5687023" y="4315831"/>
            <a:ext cx="1896557" cy="1772642"/>
            <a:chOff x="5665775" y="596839"/>
            <a:chExt cx="1896557" cy="1772642"/>
          </a:xfrm>
          <a:solidFill>
            <a:srgbClr val="92D050"/>
          </a:solidFill>
        </p:grpSpPr>
        <p:sp>
          <p:nvSpPr>
            <p:cNvPr id="14" name="Rectangle 13"/>
            <p:cNvSpPr/>
            <p:nvPr/>
          </p:nvSpPr>
          <p:spPr bwMode="auto">
            <a:xfrm>
              <a:off x="5665775"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grpFill/>
          </p:spPr>
        </p:pic>
      </p:grpSp>
      <p:grpSp>
        <p:nvGrpSpPr>
          <p:cNvPr id="35" name="Group 34"/>
          <p:cNvGrpSpPr/>
          <p:nvPr/>
        </p:nvGrpSpPr>
        <p:grpSpPr>
          <a:xfrm>
            <a:off x="7648554" y="4321969"/>
            <a:ext cx="1896557" cy="1772642"/>
            <a:chOff x="7651179" y="2466267"/>
            <a:chExt cx="1896557" cy="1772642"/>
          </a:xfrm>
        </p:grpSpPr>
        <p:sp>
          <p:nvSpPr>
            <p:cNvPr id="20" name="Rectangle 19"/>
            <p:cNvSpPr/>
            <p:nvPr/>
          </p:nvSpPr>
          <p:spPr bwMode="auto">
            <a:xfrm>
              <a:off x="7651179"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Service Bus</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p:cNvSpPr/>
          <p:nvPr/>
        </p:nvSpPr>
        <p:spPr bwMode="auto">
          <a:xfrm>
            <a:off x="3705827"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Mobile</a:t>
            </a:r>
          </a:p>
        </p:txBody>
      </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Traffic </a:t>
              </a:r>
              <a:r>
                <a:rPr lang="en-US" dirty="0" err="1">
                  <a:gradFill>
                    <a:gsLst>
                      <a:gs pos="0">
                        <a:srgbClr val="FFFFFF"/>
                      </a:gs>
                      <a:gs pos="100000">
                        <a:srgbClr val="FFFFFF"/>
                      </a:gs>
                    </a:gsLst>
                    <a:lin ang="5400000" scaled="0"/>
                  </a:gradFill>
                </a:rPr>
                <a:t>Mgr</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640703" y="622717"/>
            <a:ext cx="1896557" cy="1772642"/>
            <a:chOff x="9640703" y="622717"/>
            <a:chExt cx="1896557" cy="1772642"/>
          </a:xfrm>
        </p:grpSpPr>
        <p:sp>
          <p:nvSpPr>
            <p:cNvPr id="40" name="Rectangle 39"/>
            <p:cNvSpPr/>
            <p:nvPr/>
          </p:nvSpPr>
          <p:spPr bwMode="auto">
            <a:xfrm>
              <a:off x="9640703" y="62271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a:tabLst>
                  <a:tab pos="1089025" algn="l"/>
                </a:tabLst>
              </a:pPr>
              <a:r>
                <a:rPr lang="en-US" altLang="ja-JP" sz="2000" dirty="0">
                  <a:latin typeface="+mj-lt"/>
                  <a:ea typeface="メイリオ" pitchFamily="50" charset="-128"/>
                  <a:cs typeface="Segoe UI Light" panose="020B0502040204020203" pitchFamily="34" charset="0"/>
                </a:rPr>
                <a:t>Cloud services</a:t>
              </a:r>
              <a:endParaRPr lang="en-US" sz="2000" dirty="0">
                <a:latin typeface="+mj-lt"/>
                <a:ea typeface="メイリオ" pitchFamily="50" charset="-128"/>
                <a:cs typeface="Segoe UI Light" panose="020B0502040204020203" pitchFamily="34" charset="0"/>
              </a:endParaRPr>
            </a:p>
          </p:txBody>
        </p:sp>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36762" y="772604"/>
              <a:ext cx="1101304" cy="1101304"/>
            </a:xfrm>
            <a:prstGeom prst="rect">
              <a:avLst/>
            </a:prstGeom>
            <a:noFill/>
          </p:spPr>
        </p:pic>
      </p:grpSp>
      <p:sp>
        <p:nvSpPr>
          <p:cNvPr id="45" name="Rectangle 44"/>
          <p:cNvSpPr/>
          <p:nvPr/>
        </p:nvSpPr>
        <p:spPr bwMode="auto">
          <a:xfrm>
            <a:off x="9640972" y="4316082"/>
            <a:ext cx="1896288" cy="1772391"/>
          </a:xfrm>
          <a:prstGeom prst="rect">
            <a:avLst/>
          </a:prstGeom>
          <a:solidFill>
            <a:srgbClr val="92D050"/>
          </a:solidFill>
          <a:ln w="762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91427" rIns="91423" bIns="182854" numCol="1" rtlCol="0" anchor="b"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B</a:t>
            </a:r>
            <a:r>
              <a:rPr lang="en-US" sz="2400" dirty="0">
                <a:gradFill>
                  <a:gsLst>
                    <a:gs pos="0">
                      <a:srgbClr val="FFFFFF"/>
                    </a:gs>
                    <a:gs pos="100000">
                      <a:srgbClr val="FFFFFF"/>
                    </a:gs>
                  </a:gsLst>
                  <a:lin ang="5400000" scaled="0"/>
                </a:gradFill>
              </a:rPr>
              <a:t>izTalk</a:t>
            </a:r>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0269" y="4533464"/>
            <a:ext cx="998688" cy="1018967"/>
          </a:xfrm>
          <a:prstGeom prst="rect">
            <a:avLst/>
          </a:prstGeom>
        </p:spPr>
      </p:pic>
      <p:sp>
        <p:nvSpPr>
          <p:cNvPr id="44" name="Rectangle 43"/>
          <p:cNvSpPr/>
          <p:nvPr/>
        </p:nvSpPr>
        <p:spPr bwMode="auto">
          <a:xfrm>
            <a:off x="1724631"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Sites</a:t>
            </a:r>
          </a:p>
        </p:txBody>
      </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12429" y="4674354"/>
            <a:ext cx="822913" cy="822913"/>
          </a:xfrm>
          <a:prstGeom prst="rect">
            <a:avLst/>
          </a:prstGeom>
        </p:spPr>
      </p:pic>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13996" y="4690336"/>
            <a:ext cx="480218" cy="790947"/>
          </a:xfrm>
          <a:prstGeom prst="rect">
            <a:avLst/>
          </a:prstGeom>
        </p:spPr>
      </p:pic>
    </p:spTree>
    <p:extLst>
      <p:ext uri="{BB962C8B-B14F-4D97-AF65-F5344CB8AC3E}">
        <p14:creationId xmlns:p14="http://schemas.microsoft.com/office/powerpoint/2010/main" val="86204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55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O que é o Azure?</a:t>
            </a:r>
          </a:p>
        </p:txBody>
      </p:sp>
      <p:pic>
        <p:nvPicPr>
          <p:cNvPr id="2050" name="Picture 2" descr="Resultado de imagem para nuvem">
            <a:extLst>
              <a:ext uri="{FF2B5EF4-FFF2-40B4-BE49-F238E27FC236}">
                <a16:creationId xmlns:a16="http://schemas.microsoft.com/office/drawing/2014/main" id="{C59D346B-AB5D-472E-B06A-23B11B26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8" y="1778745"/>
            <a:ext cx="3943928" cy="3943928"/>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101C0350-95AC-40A0-92AA-AD725B28F329}"/>
              </a:ext>
            </a:extLst>
          </p:cNvPr>
          <p:cNvSpPr txBox="1">
            <a:spLocks/>
          </p:cNvSpPr>
          <p:nvPr/>
        </p:nvSpPr>
        <p:spPr>
          <a:xfrm>
            <a:off x="4804785" y="1592194"/>
            <a:ext cx="7463745" cy="4863029"/>
          </a:xfrm>
          <a:prstGeom prst="rect">
            <a:avLst/>
          </a:prstGeom>
        </p:spPr>
        <p:txBody>
          <a:bodyPr/>
          <a:lst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45" defTabSz="761566">
              <a:spcBef>
                <a:spcPts val="0"/>
              </a:spcBef>
              <a:spcAft>
                <a:spcPts val="750"/>
              </a:spcAft>
            </a:pPr>
            <a:r>
              <a:rPr lang="en-US" sz="3599" spc="-83" dirty="0">
                <a:latin typeface="Segoe UI Light" pitchFamily="34" charset="0"/>
              </a:rPr>
              <a:t>Uma </a:t>
            </a:r>
            <a:r>
              <a:rPr lang="en-US" sz="3599" spc="-83" dirty="0" err="1">
                <a:latin typeface="Segoe UI Light" pitchFamily="34" charset="0"/>
              </a:rPr>
              <a:t>solução</a:t>
            </a:r>
            <a:r>
              <a:rPr lang="en-US" sz="3599" spc="-83" dirty="0">
                <a:latin typeface="Segoe UI Light" pitchFamily="34" charset="0"/>
              </a:rPr>
              <a:t> de </a:t>
            </a:r>
            <a:r>
              <a:rPr lang="en-US" sz="3599" spc="-83" dirty="0" err="1">
                <a:latin typeface="Segoe UI Light" pitchFamily="34" charset="0"/>
              </a:rPr>
              <a:t>nuvem</a:t>
            </a:r>
            <a:r>
              <a:rPr lang="en-US" sz="3599" spc="-83" dirty="0">
                <a:latin typeface="Segoe UI Light" pitchFamily="34" charset="0"/>
              </a:rPr>
              <a:t> </a:t>
            </a:r>
            <a:r>
              <a:rPr lang="en-US" sz="3599" spc="-83" dirty="0" err="1">
                <a:latin typeface="Segoe UI Light" pitchFamily="34" charset="0"/>
              </a:rPr>
              <a:t>lançada</a:t>
            </a:r>
            <a:r>
              <a:rPr lang="en-US" sz="3599" spc="-83" dirty="0">
                <a:latin typeface="Segoe UI Light" pitchFamily="34" charset="0"/>
              </a:rPr>
              <a:t> </a:t>
            </a:r>
            <a:r>
              <a:rPr lang="en-US" sz="3599" spc="-83" dirty="0" err="1">
                <a:latin typeface="Segoe UI Light" pitchFamily="34" charset="0"/>
              </a:rPr>
              <a:t>em</a:t>
            </a:r>
            <a:r>
              <a:rPr lang="en-US" sz="3599" spc="-83" dirty="0">
                <a:latin typeface="Segoe UI Light" pitchFamily="34" charset="0"/>
              </a:rPr>
              <a:t> 1 de </a:t>
            </a:r>
            <a:r>
              <a:rPr lang="en-US" sz="3599" spc="-83" dirty="0" err="1">
                <a:latin typeface="Segoe UI Light" pitchFamily="34" charset="0"/>
              </a:rPr>
              <a:t>fevereiro</a:t>
            </a:r>
            <a:r>
              <a:rPr lang="en-US" sz="3599" spc="-83" dirty="0">
                <a:latin typeface="Segoe UI Light" pitchFamily="34" charset="0"/>
              </a:rPr>
              <a:t> de 2010 </a:t>
            </a:r>
            <a:r>
              <a:rPr lang="en-US" sz="3599" spc="-83" dirty="0" err="1">
                <a:latin typeface="Segoe UI Light" pitchFamily="34" charset="0"/>
              </a:rPr>
              <a:t>criada</a:t>
            </a:r>
            <a:r>
              <a:rPr lang="en-US" sz="3599" spc="-83" dirty="0">
                <a:latin typeface="Segoe UI Light" pitchFamily="34" charset="0"/>
              </a:rPr>
              <a:t> e </a:t>
            </a:r>
            <a:r>
              <a:rPr lang="en-US" sz="3599" spc="-83" dirty="0" err="1">
                <a:latin typeface="Segoe UI Light" pitchFamily="34" charset="0"/>
              </a:rPr>
              <a:t>mantida</a:t>
            </a:r>
            <a:r>
              <a:rPr lang="en-US" sz="3599" spc="-83" dirty="0">
                <a:latin typeface="Segoe UI Light" pitchFamily="34" charset="0"/>
              </a:rPr>
              <a:t> pela Microsoft.</a:t>
            </a:r>
            <a:endParaRPr lang="en-US" sz="1600" dirty="0"/>
          </a:p>
        </p:txBody>
      </p:sp>
    </p:spTree>
    <p:extLst>
      <p:ext uri="{BB962C8B-B14F-4D97-AF65-F5344CB8AC3E}">
        <p14:creationId xmlns:p14="http://schemas.microsoft.com/office/powerpoint/2010/main" val="260126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22812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SQL Database</a:t>
            </a:r>
          </a:p>
        </p:txBody>
      </p:sp>
      <p:sp>
        <p:nvSpPr>
          <p:cNvPr id="13" name="Content Placeholder 2"/>
          <p:cNvSpPr>
            <a:spLocks noGrp="1"/>
          </p:cNvSpPr>
          <p:nvPr>
            <p:ph type="body" sz="quarter" idx="10"/>
          </p:nvPr>
        </p:nvSpPr>
        <p:spPr>
          <a:xfrm>
            <a:off x="5131596" y="3271520"/>
            <a:ext cx="6222365" cy="1523494"/>
          </a:xfrm>
        </p:spPr>
        <p:txBody>
          <a:bodyPr/>
          <a:lstStyle/>
          <a:p>
            <a:pPr marL="460375" indent="-457200">
              <a:lnSpc>
                <a:spcPct val="100000"/>
              </a:lnSpc>
              <a:buFont typeface="Wingdings" pitchFamily="2" charset="2"/>
              <a:buChar char="ß"/>
            </a:pPr>
            <a:r>
              <a:rPr lang="en-US" sz="2800" dirty="0">
                <a:solidFill>
                  <a:schemeClr val="bg1">
                    <a:alpha val="99000"/>
                  </a:schemeClr>
                </a:solidFill>
              </a:rPr>
              <a:t>Relational SQL Server Engine in the Cloud</a:t>
            </a:r>
          </a:p>
          <a:p>
            <a:pPr marL="460375" indent="-457200">
              <a:lnSpc>
                <a:spcPct val="100000"/>
              </a:lnSpc>
              <a:buFont typeface="Wingdings" pitchFamily="2" charset="2"/>
              <a:buChar char="ß"/>
            </a:pPr>
            <a:r>
              <a:rPr lang="en-US" sz="2800" dirty="0">
                <a:solidFill>
                  <a:schemeClr val="bg1">
                    <a:alpha val="99000"/>
                  </a:schemeClr>
                </a:solidFill>
              </a:rPr>
              <a:t>Clustered for high availability</a:t>
            </a:r>
          </a:p>
          <a:p>
            <a:pPr marL="460375" indent="-457200">
              <a:lnSpc>
                <a:spcPct val="100000"/>
              </a:lnSpc>
              <a:buFont typeface="Wingdings" pitchFamily="2" charset="2"/>
              <a:buChar char="ß"/>
            </a:pPr>
            <a:r>
              <a:rPr lang="en-US" sz="2800" dirty="0">
                <a:solidFill>
                  <a:schemeClr val="bg1">
                    <a:alpha val="99000"/>
                  </a:schemeClr>
                </a:solidFill>
              </a:rPr>
              <a:t>Fully Managed Service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2186036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5171609"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SQL Database</a:t>
            </a:r>
          </a:p>
        </p:txBody>
      </p:sp>
    </p:spTree>
    <p:extLst>
      <p:ext uri="{BB962C8B-B14F-4D97-AF65-F5344CB8AC3E}">
        <p14:creationId xmlns:p14="http://schemas.microsoft.com/office/powerpoint/2010/main" val="15011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22812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Web Sites </a:t>
            </a:r>
          </a:p>
        </p:txBody>
      </p:sp>
      <p:sp>
        <p:nvSpPr>
          <p:cNvPr id="13" name="Content Placeholder 2"/>
          <p:cNvSpPr>
            <a:spLocks noGrp="1"/>
          </p:cNvSpPr>
          <p:nvPr>
            <p:ph type="body" sz="quarter" idx="10"/>
          </p:nvPr>
        </p:nvSpPr>
        <p:spPr>
          <a:xfrm>
            <a:off x="5131596" y="3271520"/>
            <a:ext cx="6375178" cy="1523494"/>
          </a:xfrm>
        </p:spPr>
        <p:txBody>
          <a:bodyPr/>
          <a:lstStyle/>
          <a:p>
            <a:pPr marL="460375" indent="-457200">
              <a:lnSpc>
                <a:spcPct val="100000"/>
              </a:lnSpc>
              <a:buFont typeface="Wingdings" pitchFamily="2" charset="2"/>
              <a:buChar char="ß"/>
            </a:pPr>
            <a:r>
              <a:rPr lang="en-US" sz="2800" dirty="0"/>
              <a:t>Build with ASP.NET, Node.js or PHP</a:t>
            </a:r>
          </a:p>
          <a:p>
            <a:pPr marL="460375" indent="-457200">
              <a:lnSpc>
                <a:spcPct val="100000"/>
              </a:lnSpc>
              <a:buFont typeface="Wingdings" pitchFamily="2" charset="2"/>
              <a:buChar char="ß"/>
            </a:pPr>
            <a:r>
              <a:rPr lang="en-US" sz="2800" dirty="0"/>
              <a:t>Deploy in seconds with FTP, </a:t>
            </a:r>
            <a:r>
              <a:rPr lang="en-US" sz="2800" dirty="0" err="1"/>
              <a:t>Git</a:t>
            </a:r>
            <a:r>
              <a:rPr lang="en-US" sz="2800" dirty="0"/>
              <a:t> or TFS </a:t>
            </a:r>
          </a:p>
          <a:p>
            <a:pPr marL="460375" indent="-457200">
              <a:lnSpc>
                <a:spcPct val="100000"/>
              </a:lnSpc>
              <a:buFont typeface="Wingdings" pitchFamily="2" charset="2"/>
              <a:buChar char="ß"/>
            </a:pPr>
            <a:r>
              <a:rPr lang="en-US" sz="2800" dirty="0"/>
              <a:t>Easily scale up as demand grows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957097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50"/>
                                        <p:tgtEl>
                                          <p:spTgt spid="13">
                                            <p:txEl>
                                              <p:pRg st="0" end="0"/>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3648628"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Web Sites</a:t>
            </a:r>
          </a:p>
        </p:txBody>
      </p:sp>
    </p:spTree>
    <p:extLst>
      <p:ext uri="{BB962C8B-B14F-4D97-AF65-F5344CB8AC3E}">
        <p14:creationId xmlns:p14="http://schemas.microsoft.com/office/powerpoint/2010/main" val="2705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2543726" y="2971800"/>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421687" y="400833"/>
            <a:ext cx="7102257" cy="6275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4709786" y="1416485"/>
            <a:ext cx="1929009"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Load Balancer</a:t>
            </a:r>
          </a:p>
          <a:p>
            <a:pPr algn="ctr" defTabSz="914099" fontAlgn="base">
              <a:spcBef>
                <a:spcPct val="0"/>
              </a:spcBef>
              <a:spcAft>
                <a:spcPct val="0"/>
              </a:spcAft>
            </a:pPr>
            <a:r>
              <a:rPr lang="en-US" sz="1800" dirty="0">
                <a:solidFill>
                  <a:schemeClr val="tx1"/>
                </a:solidFill>
              </a:rPr>
              <a:t>(1 of n)</a:t>
            </a:r>
          </a:p>
        </p:txBody>
      </p:sp>
      <p:sp>
        <p:nvSpPr>
          <p:cNvPr id="13" name="Rectangle 12"/>
          <p:cNvSpPr/>
          <p:nvPr/>
        </p:nvSpPr>
        <p:spPr bwMode="auto">
          <a:xfrm>
            <a:off x="7728559" y="1317320"/>
            <a:ext cx="2981195"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(1 of n…)</a:t>
            </a:r>
          </a:p>
        </p:txBody>
      </p:sp>
      <p:sp>
        <p:nvSpPr>
          <p:cNvPr id="15" name="TextBox 14"/>
          <p:cNvSpPr txBox="1"/>
          <p:nvPr/>
        </p:nvSpPr>
        <p:spPr>
          <a:xfrm>
            <a:off x="4979146" y="579327"/>
            <a:ext cx="5943550"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Windows Azure Web Site Service</a:t>
            </a:r>
          </a:p>
        </p:txBody>
      </p:sp>
      <p:sp>
        <p:nvSpPr>
          <p:cNvPr id="16" name="Rectangle 15"/>
          <p:cNvSpPr/>
          <p:nvPr/>
        </p:nvSpPr>
        <p:spPr bwMode="auto">
          <a:xfrm>
            <a:off x="4709786" y="3155515"/>
            <a:ext cx="1929009"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Load Balancer</a:t>
            </a:r>
          </a:p>
          <a:p>
            <a:pPr algn="ctr" defTabSz="914099" fontAlgn="base">
              <a:spcBef>
                <a:spcPct val="0"/>
              </a:spcBef>
              <a:spcAft>
                <a:spcPct val="0"/>
              </a:spcAft>
            </a:pPr>
            <a:r>
              <a:rPr lang="en-US" sz="1800" dirty="0">
                <a:solidFill>
                  <a:schemeClr val="tx1"/>
                </a:solidFill>
              </a:rPr>
              <a:t>(2 of n)</a:t>
            </a:r>
          </a:p>
        </p:txBody>
      </p:sp>
      <p:sp>
        <p:nvSpPr>
          <p:cNvPr id="19" name="Rectangle 18"/>
          <p:cNvSpPr/>
          <p:nvPr/>
        </p:nvSpPr>
        <p:spPr bwMode="auto">
          <a:xfrm>
            <a:off x="7741084" y="3155514"/>
            <a:ext cx="2981195" cy="155531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n…)</a:t>
            </a:r>
          </a:p>
        </p:txBody>
      </p:sp>
      <p:sp>
        <p:nvSpPr>
          <p:cNvPr id="21" name="Rectangle 20"/>
          <p:cNvSpPr/>
          <p:nvPr/>
        </p:nvSpPr>
        <p:spPr bwMode="auto">
          <a:xfrm>
            <a:off x="4709786" y="4984313"/>
            <a:ext cx="1929009" cy="146659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Deployment Service</a:t>
            </a:r>
          </a:p>
          <a:p>
            <a:pPr algn="ctr" defTabSz="914099" fontAlgn="base">
              <a:spcBef>
                <a:spcPct val="0"/>
              </a:spcBef>
              <a:spcAft>
                <a:spcPct val="0"/>
              </a:spcAft>
            </a:pPr>
            <a:r>
              <a:rPr lang="en-US" sz="1800" dirty="0">
                <a:solidFill>
                  <a:schemeClr val="tx1"/>
                </a:solidFill>
              </a:rPr>
              <a:t>(FTP, </a:t>
            </a:r>
            <a:r>
              <a:rPr lang="en-US" sz="1800" dirty="0" err="1">
                <a:solidFill>
                  <a:schemeClr val="tx1"/>
                </a:solidFill>
              </a:rPr>
              <a:t>WebDeploy</a:t>
            </a:r>
            <a:r>
              <a:rPr lang="en-US" sz="1800" dirty="0">
                <a:solidFill>
                  <a:schemeClr val="tx1"/>
                </a:solidFill>
              </a:rPr>
              <a:t>, GIT, TFS, </a:t>
            </a:r>
            <a:r>
              <a:rPr lang="en-US" sz="1800" dirty="0" err="1">
                <a:solidFill>
                  <a:schemeClr val="tx1"/>
                </a:solidFill>
              </a:rPr>
              <a:t>etc</a:t>
            </a:r>
            <a:r>
              <a:rPr lang="en-US" sz="1800" dirty="0">
                <a:solidFill>
                  <a:schemeClr val="tx1"/>
                </a:solidFill>
              </a:rPr>
              <a:t>)</a:t>
            </a:r>
          </a:p>
        </p:txBody>
      </p:sp>
      <p:sp>
        <p:nvSpPr>
          <p:cNvPr id="22" name="Rectangle 21"/>
          <p:cNvSpPr/>
          <p:nvPr/>
        </p:nvSpPr>
        <p:spPr bwMode="auto">
          <a:xfrm>
            <a:off x="300624" y="4906459"/>
            <a:ext cx="1929008" cy="15444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Dev tool or</a:t>
            </a:r>
          </a:p>
          <a:p>
            <a:pPr algn="ctr" defTabSz="914099" fontAlgn="base">
              <a:spcBef>
                <a:spcPct val="0"/>
              </a:spcBef>
              <a:spcAft>
                <a:spcPct val="0"/>
              </a:spcAft>
            </a:pPr>
            <a:r>
              <a:rPr lang="en-US" sz="1800" dirty="0">
                <a:solidFill>
                  <a:schemeClr val="tx1"/>
                </a:solidFill>
              </a:rPr>
              <a:t>Automation Script</a:t>
            </a:r>
          </a:p>
        </p:txBody>
      </p:sp>
      <p:cxnSp>
        <p:nvCxnSpPr>
          <p:cNvPr id="25" name="Straight Arrow Connector 24"/>
          <p:cNvCxnSpPr/>
          <p:nvPr/>
        </p:nvCxnSpPr>
        <p:spPr>
          <a:xfrm>
            <a:off x="2329841" y="5717087"/>
            <a:ext cx="1991638"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7728557" y="1317320"/>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(1 of 2)</a:t>
            </a:r>
          </a:p>
        </p:txBody>
      </p:sp>
      <p:cxnSp>
        <p:nvCxnSpPr>
          <p:cNvPr id="27" name="Straight Arrow Connector 26"/>
          <p:cNvCxnSpPr>
            <a:endCxn id="26" idx="1"/>
          </p:cNvCxnSpPr>
          <p:nvPr/>
        </p:nvCxnSpPr>
        <p:spPr>
          <a:xfrm flipV="1">
            <a:off x="6638795" y="2094978"/>
            <a:ext cx="1089762" cy="3583703"/>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7741083" y="3154904"/>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2)</a:t>
            </a:r>
          </a:p>
        </p:txBody>
      </p:sp>
      <p:cxnSp>
        <p:nvCxnSpPr>
          <p:cNvPr id="30" name="Straight Arrow Connector 29"/>
          <p:cNvCxnSpPr/>
          <p:nvPr/>
        </p:nvCxnSpPr>
        <p:spPr>
          <a:xfrm flipV="1">
            <a:off x="6638793" y="3945088"/>
            <a:ext cx="1089762" cy="1771999"/>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a:stretch>
            <a:fillRect/>
          </a:stretch>
        </p:blipFill>
        <p:spPr>
          <a:xfrm>
            <a:off x="181526" y="2015385"/>
            <a:ext cx="2362200" cy="1714500"/>
          </a:xfrm>
          <a:prstGeom prst="rect">
            <a:avLst/>
          </a:prstGeom>
        </p:spPr>
      </p:pic>
      <p:cxnSp>
        <p:nvCxnSpPr>
          <p:cNvPr id="39" name="Straight Arrow Connector 38"/>
          <p:cNvCxnSpPr/>
          <p:nvPr/>
        </p:nvCxnSpPr>
        <p:spPr>
          <a:xfrm>
            <a:off x="6638793" y="2194142"/>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191616" y="2015385"/>
            <a:ext cx="2358373" cy="1714329"/>
          </a:xfrm>
          <a:prstGeom prst="rect">
            <a:avLst/>
          </a:prstGeom>
        </p:spPr>
      </p:pic>
      <p:cxnSp>
        <p:nvCxnSpPr>
          <p:cNvPr id="43" name="Straight Arrow Connector 42"/>
          <p:cNvCxnSpPr/>
          <p:nvPr/>
        </p:nvCxnSpPr>
        <p:spPr>
          <a:xfrm>
            <a:off x="2543726" y="3285383"/>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543726" y="2648643"/>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543725" y="2348018"/>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543725" y="3544254"/>
            <a:ext cx="1877961"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638793" y="2448226"/>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651321" y="2555310"/>
            <a:ext cx="1077234" cy="1025046"/>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638793" y="4062608"/>
            <a:ext cx="1089762" cy="0"/>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638793" y="2690396"/>
            <a:ext cx="1089762" cy="1039318"/>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7745425" y="3151856"/>
            <a:ext cx="3006249" cy="1555315"/>
          </a:xfrm>
          <a:prstGeom prst="rect">
            <a:avLst/>
          </a:prstGeom>
          <a:solidFill>
            <a:srgbClr val="FF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Server Failure….</a:t>
            </a:r>
          </a:p>
        </p:txBody>
      </p:sp>
      <p:sp>
        <p:nvSpPr>
          <p:cNvPr id="54" name="Rectangle 53"/>
          <p:cNvSpPr/>
          <p:nvPr/>
        </p:nvSpPr>
        <p:spPr bwMode="auto">
          <a:xfrm>
            <a:off x="7753611" y="5006969"/>
            <a:ext cx="2981195" cy="155531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solidFill>
                  <a:schemeClr val="tx1"/>
                </a:solidFill>
              </a:rPr>
              <a:t>Reserved Instance</a:t>
            </a:r>
          </a:p>
          <a:p>
            <a:pPr algn="ctr" defTabSz="914099" fontAlgn="base">
              <a:spcBef>
                <a:spcPct val="0"/>
              </a:spcBef>
              <a:spcAft>
                <a:spcPct val="0"/>
              </a:spcAft>
            </a:pPr>
            <a:r>
              <a:rPr lang="en-US" sz="1800" dirty="0">
                <a:solidFill>
                  <a:schemeClr val="tx1"/>
                </a:solidFill>
              </a:rPr>
              <a:t>Virtual Machine with</a:t>
            </a:r>
          </a:p>
          <a:p>
            <a:pPr algn="ctr" defTabSz="914099" fontAlgn="base">
              <a:spcBef>
                <a:spcPct val="0"/>
              </a:spcBef>
              <a:spcAft>
                <a:spcPct val="0"/>
              </a:spcAft>
            </a:pPr>
            <a:r>
              <a:rPr lang="en-US" sz="1800" dirty="0">
                <a:solidFill>
                  <a:schemeClr val="tx1"/>
                </a:solidFill>
              </a:rPr>
              <a:t>IIS already setup</a:t>
            </a:r>
          </a:p>
          <a:p>
            <a:pPr algn="ctr" defTabSz="914099" fontAlgn="base">
              <a:spcBef>
                <a:spcPct val="0"/>
              </a:spcBef>
              <a:spcAft>
                <a:spcPct val="0"/>
              </a:spcAft>
            </a:pPr>
            <a:r>
              <a:rPr lang="en-US" sz="1800" dirty="0">
                <a:solidFill>
                  <a:schemeClr val="tx1"/>
                </a:solidFill>
              </a:rPr>
              <a:t>(2 of 2)</a:t>
            </a:r>
          </a:p>
        </p:txBody>
      </p:sp>
      <p:cxnSp>
        <p:nvCxnSpPr>
          <p:cNvPr id="55" name="Straight Arrow Connector 54"/>
          <p:cNvCxnSpPr/>
          <p:nvPr/>
        </p:nvCxnSpPr>
        <p:spPr>
          <a:xfrm>
            <a:off x="6613741" y="2555310"/>
            <a:ext cx="1102289" cy="3025638"/>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638790" y="4062608"/>
            <a:ext cx="1077240" cy="1962411"/>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6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2" presetClass="entr" presetSubtype="8"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xit" presetSubtype="0" fill="hold" grpId="1" nodeType="with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500"/>
                                        <p:tgtEl>
                                          <p:spTgt spid="43"/>
                                        </p:tgtEl>
                                      </p:cBhvr>
                                    </p:animEffect>
                                  </p:childTnLst>
                                </p:cTn>
                              </p:par>
                              <p:par>
                                <p:cTn id="65" presetID="22" presetClass="entr" presetSubtype="8"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par>
                                <p:cTn id="71" presetID="22" presetClass="entr" presetSubtype="8"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left)">
                                      <p:cBhvr>
                                        <p:cTn id="73" dur="500"/>
                                        <p:tgtEl>
                                          <p:spTgt spid="46"/>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par>
                                <p:cTn id="78" presetID="22" presetClass="entr" presetSubtype="8"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par>
                                <p:cTn id="81" presetID="22" presetClass="entr" presetSubtype="8"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par>
                                <p:cTn id="84" presetID="22" presetClass="entr" presetSubtype="8"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 presetClass="exit" presetSubtype="0" fill="hold" nodeType="withEffect">
                                  <p:stCondLst>
                                    <p:cond delay="0"/>
                                  </p:stCondLst>
                                  <p:childTnLst>
                                    <p:set>
                                      <p:cBhvr>
                                        <p:cTn id="93" dur="1" fill="hold">
                                          <p:stCondLst>
                                            <p:cond delay="0"/>
                                          </p:stCondLst>
                                        </p:cTn>
                                        <p:tgtEl>
                                          <p:spTgt spid="5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50"/>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10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childTnLst>
                          </p:cTn>
                        </p:par>
                        <p:par>
                          <p:cTn id="100" fill="hold">
                            <p:stCondLst>
                              <p:cond delay="2000"/>
                            </p:stCondLst>
                            <p:childTnLst>
                              <p:par>
                                <p:cTn id="101" presetID="22" presetClass="entr" presetSubtype="8" fill="hold" nodeType="after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wipe(left)">
                                      <p:cBhvr>
                                        <p:cTn id="103" dur="500"/>
                                        <p:tgtEl>
                                          <p:spTgt spid="55"/>
                                        </p:tgtEl>
                                      </p:cBhvr>
                                    </p:animEffect>
                                  </p:childTnLst>
                                </p:cTn>
                              </p:par>
                              <p:par>
                                <p:cTn id="104" presetID="22" presetClass="entr" presetSubtype="8" fill="hold"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wipe(left)">
                                      <p:cBhvr>
                                        <p:cTn id="10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6" grpId="0" animBg="1"/>
      <p:bldP spid="29" grpId="0" animBg="1"/>
      <p:bldP spid="53"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AutoScale</a:t>
            </a:r>
            <a:r>
              <a:rPr lang="en-US" dirty="0"/>
              <a:t> – Built-into Windows Azure</a:t>
            </a:r>
          </a:p>
        </p:txBody>
      </p:sp>
      <p:sp>
        <p:nvSpPr>
          <p:cNvPr id="4" name="Text Placeholder 3"/>
          <p:cNvSpPr>
            <a:spLocks noGrp="1"/>
          </p:cNvSpPr>
          <p:nvPr>
            <p:ph type="body" sz="quarter" idx="10"/>
          </p:nvPr>
        </p:nvSpPr>
        <p:spPr>
          <a:xfrm>
            <a:off x="7899400" y="1726125"/>
            <a:ext cx="4127500" cy="1675843"/>
          </a:xfrm>
        </p:spPr>
        <p:txBody>
          <a:bodyPr/>
          <a:lstStyle/>
          <a:p>
            <a:pPr marL="460375" indent="-457200">
              <a:buFont typeface="Arial" panose="020B0604020202020204" pitchFamily="34" charset="0"/>
              <a:buChar char="•"/>
            </a:pPr>
            <a:r>
              <a:rPr lang="en-US" sz="2400" dirty="0" err="1"/>
              <a:t>AutoScale</a:t>
            </a:r>
            <a:r>
              <a:rPr lang="en-US" sz="2400" dirty="0"/>
              <a:t> based on real usage</a:t>
            </a:r>
          </a:p>
          <a:p>
            <a:pPr marL="460375" indent="-457200">
              <a:buFont typeface="Arial" panose="020B0604020202020204" pitchFamily="34" charset="0"/>
              <a:buChar char="•"/>
            </a:pPr>
            <a:r>
              <a:rPr lang="en-US" sz="2400" dirty="0"/>
              <a:t>CPU % thresholds</a:t>
            </a:r>
          </a:p>
          <a:p>
            <a:pPr marL="460375" indent="-457200">
              <a:buFont typeface="Arial" panose="020B0604020202020204" pitchFamily="34" charset="0"/>
              <a:buChar char="•"/>
            </a:pPr>
            <a:r>
              <a:rPr lang="en-US" sz="2400" dirty="0"/>
              <a:t>Queue Depth</a:t>
            </a:r>
          </a:p>
          <a:p>
            <a:pPr marL="460375" indent="-457200">
              <a:buFont typeface="Arial" panose="020B0604020202020204" pitchFamily="34" charset="0"/>
              <a:buChar char="•"/>
            </a:pPr>
            <a:r>
              <a:rPr lang="en-US" sz="2400" dirty="0"/>
              <a:t>Supports schedule times</a:t>
            </a:r>
            <a:endParaRPr lang="en-US" sz="400" dirty="0"/>
          </a:p>
        </p:txBody>
      </p:sp>
      <p:pic>
        <p:nvPicPr>
          <p:cNvPr id="5" name="Picture 4"/>
          <p:cNvPicPr>
            <a:picLocks noChangeAspect="1"/>
          </p:cNvPicPr>
          <p:nvPr/>
        </p:nvPicPr>
        <p:blipFill>
          <a:blip r:embed="rId3"/>
          <a:stretch>
            <a:fillRect/>
          </a:stretch>
        </p:blipFill>
        <p:spPr>
          <a:xfrm>
            <a:off x="519112" y="1713425"/>
            <a:ext cx="7172163" cy="3849175"/>
          </a:xfrm>
          <a:prstGeom prst="rect">
            <a:avLst/>
          </a:prstGeom>
        </p:spPr>
      </p:pic>
    </p:spTree>
    <p:extLst>
      <p:ext uri="{BB962C8B-B14F-4D97-AF65-F5344CB8AC3E}">
        <p14:creationId xmlns:p14="http://schemas.microsoft.com/office/powerpoint/2010/main" val="11889296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3711272" cy="1107996"/>
          </a:xfrm>
          <a:prstGeom prst="rect">
            <a:avLst/>
          </a:prstGeom>
        </p:spPr>
        <p:txBody>
          <a:bodyPr wrap="none">
            <a:spAutoFit/>
          </a:bodyPr>
          <a:lstStyle/>
          <a:p>
            <a:pPr lvl="0" defTabSz="914099" fontAlgn="base">
              <a:spcBef>
                <a:spcPct val="0"/>
              </a:spcBef>
              <a:spcAft>
                <a:spcPct val="0"/>
              </a:spcAft>
            </a:pPr>
            <a:r>
              <a:rPr lang="en-US" sz="6600"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AutoScale</a:t>
            </a:r>
            <a:endPar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0217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bwMode="auto">
          <a:xfrm>
            <a:off x="8526780" y="1474470"/>
            <a:ext cx="2858662" cy="1977390"/>
          </a:xfrm>
          <a:custGeom>
            <a:avLst/>
            <a:gdLst>
              <a:gd name="connsiteX0" fmla="*/ 0 w 2858662"/>
              <a:gd name="connsiteY0" fmla="*/ 0 h 1977390"/>
              <a:gd name="connsiteX1" fmla="*/ 560070 w 2858662"/>
              <a:gd name="connsiteY1" fmla="*/ 22860 h 1977390"/>
              <a:gd name="connsiteX2" fmla="*/ 674370 w 2858662"/>
              <a:gd name="connsiteY2" fmla="*/ 34290 h 1977390"/>
              <a:gd name="connsiteX3" fmla="*/ 845820 w 2858662"/>
              <a:gd name="connsiteY3" fmla="*/ 68580 h 1977390"/>
              <a:gd name="connsiteX4" fmla="*/ 1177290 w 2858662"/>
              <a:gd name="connsiteY4" fmla="*/ 125730 h 1977390"/>
              <a:gd name="connsiteX5" fmla="*/ 1268730 w 2858662"/>
              <a:gd name="connsiteY5" fmla="*/ 137160 h 1977390"/>
              <a:gd name="connsiteX6" fmla="*/ 1565910 w 2858662"/>
              <a:gd name="connsiteY6" fmla="*/ 217170 h 1977390"/>
              <a:gd name="connsiteX7" fmla="*/ 1725930 w 2858662"/>
              <a:gd name="connsiteY7" fmla="*/ 297180 h 1977390"/>
              <a:gd name="connsiteX8" fmla="*/ 1794510 w 2858662"/>
              <a:gd name="connsiteY8" fmla="*/ 342900 h 1977390"/>
              <a:gd name="connsiteX9" fmla="*/ 1954530 w 2858662"/>
              <a:gd name="connsiteY9" fmla="*/ 502920 h 1977390"/>
              <a:gd name="connsiteX10" fmla="*/ 2023110 w 2858662"/>
              <a:gd name="connsiteY10" fmla="*/ 594360 h 1977390"/>
              <a:gd name="connsiteX11" fmla="*/ 2068830 w 2858662"/>
              <a:gd name="connsiteY11" fmla="*/ 640080 h 1977390"/>
              <a:gd name="connsiteX12" fmla="*/ 2286000 w 2858662"/>
              <a:gd name="connsiteY12" fmla="*/ 914400 h 1977390"/>
              <a:gd name="connsiteX13" fmla="*/ 2366010 w 2858662"/>
              <a:gd name="connsiteY13" fmla="*/ 994410 h 1977390"/>
              <a:gd name="connsiteX14" fmla="*/ 2468880 w 2858662"/>
              <a:gd name="connsiteY14" fmla="*/ 1165860 h 1977390"/>
              <a:gd name="connsiteX15" fmla="*/ 2526030 w 2858662"/>
              <a:gd name="connsiteY15" fmla="*/ 1257300 h 1977390"/>
              <a:gd name="connsiteX16" fmla="*/ 2560320 w 2858662"/>
              <a:gd name="connsiteY16" fmla="*/ 1325880 h 1977390"/>
              <a:gd name="connsiteX17" fmla="*/ 2640330 w 2858662"/>
              <a:gd name="connsiteY17" fmla="*/ 1440180 h 1977390"/>
              <a:gd name="connsiteX18" fmla="*/ 2708910 w 2858662"/>
              <a:gd name="connsiteY18" fmla="*/ 1543050 h 1977390"/>
              <a:gd name="connsiteX19" fmla="*/ 2777490 w 2858662"/>
              <a:gd name="connsiteY19" fmla="*/ 1645920 h 1977390"/>
              <a:gd name="connsiteX20" fmla="*/ 2800350 w 2858662"/>
              <a:gd name="connsiteY20" fmla="*/ 1737360 h 1977390"/>
              <a:gd name="connsiteX21" fmla="*/ 2811780 w 2858662"/>
              <a:gd name="connsiteY21" fmla="*/ 1840230 h 1977390"/>
              <a:gd name="connsiteX22" fmla="*/ 2857500 w 2858662"/>
              <a:gd name="connsiteY22" fmla="*/ 1977390 h 197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8662" h="1977390">
                <a:moveTo>
                  <a:pt x="0" y="0"/>
                </a:moveTo>
                <a:cubicBezTo>
                  <a:pt x="327483" y="9097"/>
                  <a:pt x="323059" y="2250"/>
                  <a:pt x="560070" y="22860"/>
                </a:cubicBezTo>
                <a:cubicBezTo>
                  <a:pt x="598216" y="26177"/>
                  <a:pt x="636561" y="28241"/>
                  <a:pt x="674370" y="34290"/>
                </a:cubicBezTo>
                <a:cubicBezTo>
                  <a:pt x="731920" y="43498"/>
                  <a:pt x="788478" y="58154"/>
                  <a:pt x="845820" y="68580"/>
                </a:cubicBezTo>
                <a:lnTo>
                  <a:pt x="1177290" y="125730"/>
                </a:lnTo>
                <a:cubicBezTo>
                  <a:pt x="1207611" y="130647"/>
                  <a:pt x="1238508" y="131665"/>
                  <a:pt x="1268730" y="137160"/>
                </a:cubicBezTo>
                <a:cubicBezTo>
                  <a:pt x="1342728" y="150614"/>
                  <a:pt x="1494626" y="181528"/>
                  <a:pt x="1565910" y="217170"/>
                </a:cubicBezTo>
                <a:cubicBezTo>
                  <a:pt x="1619250" y="243840"/>
                  <a:pt x="1676310" y="264100"/>
                  <a:pt x="1725930" y="297180"/>
                </a:cubicBezTo>
                <a:cubicBezTo>
                  <a:pt x="1748790" y="312420"/>
                  <a:pt x="1772906" y="325926"/>
                  <a:pt x="1794510" y="342900"/>
                </a:cubicBezTo>
                <a:cubicBezTo>
                  <a:pt x="1870070" y="402268"/>
                  <a:pt x="1896293" y="430123"/>
                  <a:pt x="1954530" y="502920"/>
                </a:cubicBezTo>
                <a:cubicBezTo>
                  <a:pt x="1978331" y="532671"/>
                  <a:pt x="1998719" y="565091"/>
                  <a:pt x="2023110" y="594360"/>
                </a:cubicBezTo>
                <a:cubicBezTo>
                  <a:pt x="2036908" y="610917"/>
                  <a:pt x="2055269" y="623328"/>
                  <a:pt x="2068830" y="640080"/>
                </a:cubicBezTo>
                <a:cubicBezTo>
                  <a:pt x="2091033" y="667507"/>
                  <a:pt x="2227996" y="856396"/>
                  <a:pt x="2286000" y="914400"/>
                </a:cubicBezTo>
                <a:cubicBezTo>
                  <a:pt x="2358001" y="986401"/>
                  <a:pt x="2280785" y="863295"/>
                  <a:pt x="2366010" y="994410"/>
                </a:cubicBezTo>
                <a:cubicBezTo>
                  <a:pt x="2402332" y="1050290"/>
                  <a:pt x="2434227" y="1108930"/>
                  <a:pt x="2468880" y="1165860"/>
                </a:cubicBezTo>
                <a:cubicBezTo>
                  <a:pt x="2487569" y="1196563"/>
                  <a:pt x="2509956" y="1225151"/>
                  <a:pt x="2526030" y="1257300"/>
                </a:cubicBezTo>
                <a:cubicBezTo>
                  <a:pt x="2537460" y="1280160"/>
                  <a:pt x="2546774" y="1304207"/>
                  <a:pt x="2560320" y="1325880"/>
                </a:cubicBezTo>
                <a:cubicBezTo>
                  <a:pt x="2584969" y="1365318"/>
                  <a:pt x="2613858" y="1401942"/>
                  <a:pt x="2640330" y="1440180"/>
                </a:cubicBezTo>
                <a:cubicBezTo>
                  <a:pt x="2655026" y="1461407"/>
                  <a:pt x="2702379" y="1534886"/>
                  <a:pt x="2708910" y="1543050"/>
                </a:cubicBezTo>
                <a:cubicBezTo>
                  <a:pt x="2750397" y="1594908"/>
                  <a:pt x="2754111" y="1591368"/>
                  <a:pt x="2777490" y="1645920"/>
                </a:cubicBezTo>
                <a:cubicBezTo>
                  <a:pt x="2788887" y="1672513"/>
                  <a:pt x="2796516" y="1710525"/>
                  <a:pt x="2800350" y="1737360"/>
                </a:cubicBezTo>
                <a:cubicBezTo>
                  <a:pt x="2805229" y="1771514"/>
                  <a:pt x="2800870" y="1807499"/>
                  <a:pt x="2811780" y="1840230"/>
                </a:cubicBezTo>
                <a:cubicBezTo>
                  <a:pt x="2870180" y="2015431"/>
                  <a:pt x="2857500" y="1808448"/>
                  <a:pt x="2857500" y="197739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itle 21"/>
          <p:cNvSpPr>
            <a:spLocks noGrp="1"/>
          </p:cNvSpPr>
          <p:nvPr>
            <p:ph type="title"/>
          </p:nvPr>
        </p:nvSpPr>
        <p:spPr/>
        <p:txBody>
          <a:bodyPr/>
          <a:lstStyle/>
          <a:p>
            <a:r>
              <a:rPr lang="en-US" dirty="0" err="1"/>
              <a:t>Dev</a:t>
            </a:r>
            <a:r>
              <a:rPr lang="en-US" dirty="0"/>
              <a:t>/Ops Workflow</a:t>
            </a:r>
          </a:p>
        </p:txBody>
      </p:sp>
      <p:grpSp>
        <p:nvGrpSpPr>
          <p:cNvPr id="2" name="Group 1"/>
          <p:cNvGrpSpPr/>
          <p:nvPr/>
        </p:nvGrpSpPr>
        <p:grpSpPr>
          <a:xfrm>
            <a:off x="622398" y="1950351"/>
            <a:ext cx="5412642" cy="3718930"/>
            <a:chOff x="307537" y="1744610"/>
            <a:chExt cx="7054393" cy="4645257"/>
          </a:xfrm>
        </p:grpSpPr>
        <p:sp>
          <p:nvSpPr>
            <p:cNvPr id="4" name="Oval 3"/>
            <p:cNvSpPr/>
            <p:nvPr/>
          </p:nvSpPr>
          <p:spPr bwMode="auto">
            <a:xfrm>
              <a:off x="1808382" y="2412227"/>
              <a:ext cx="4055165" cy="3302773"/>
            </a:xfrm>
            <a:prstGeom prst="ellipse">
              <a:avLst/>
            </a:prstGeom>
            <a:noFill/>
            <a:ln w="57150">
              <a:solidFill>
                <a:schemeClr val="bg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2963104" y="1744610"/>
              <a:ext cx="1948158" cy="553592"/>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Develop</a:t>
              </a:r>
            </a:p>
          </p:txBody>
        </p:sp>
        <p:sp>
          <p:nvSpPr>
            <p:cNvPr id="11" name="TextBox 10"/>
            <p:cNvSpPr txBox="1"/>
            <p:nvPr/>
          </p:nvSpPr>
          <p:spPr>
            <a:xfrm>
              <a:off x="6077924" y="3628950"/>
              <a:ext cx="1284006"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Deploy</a:t>
              </a:r>
            </a:p>
          </p:txBody>
        </p:sp>
        <p:sp>
          <p:nvSpPr>
            <p:cNvPr id="12" name="TextBox 11"/>
            <p:cNvSpPr txBox="1"/>
            <p:nvPr/>
          </p:nvSpPr>
          <p:spPr>
            <a:xfrm>
              <a:off x="3113951" y="5946669"/>
              <a:ext cx="1468351"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Operate</a:t>
              </a:r>
            </a:p>
          </p:txBody>
        </p:sp>
        <p:sp>
          <p:nvSpPr>
            <p:cNvPr id="13" name="TextBox 12"/>
            <p:cNvSpPr txBox="1"/>
            <p:nvPr/>
          </p:nvSpPr>
          <p:spPr>
            <a:xfrm>
              <a:off x="307537" y="3657504"/>
              <a:ext cx="991425"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bg1"/>
                  </a:solidFill>
                </a:rPr>
                <a:t>Learn</a:t>
              </a:r>
            </a:p>
          </p:txBody>
        </p:sp>
        <p:cxnSp>
          <p:nvCxnSpPr>
            <p:cNvPr id="28" name="Straight Connector 27"/>
            <p:cNvCxnSpPr>
              <a:stCxn id="4" idx="7"/>
            </p:cNvCxnSpPr>
            <p:nvPr/>
          </p:nvCxnSpPr>
          <p:spPr>
            <a:xfrm flipV="1">
              <a:off x="5269682" y="2583180"/>
              <a:ext cx="0" cy="31272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 idx="7"/>
            </p:cNvCxnSpPr>
            <p:nvPr/>
          </p:nvCxnSpPr>
          <p:spPr>
            <a:xfrm flipH="1">
              <a:off x="4934240" y="2895907"/>
              <a:ext cx="33544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269682" y="5261484"/>
              <a:ext cx="32327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5269682" y="4907280"/>
              <a:ext cx="9626" cy="3542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97963" y="5124324"/>
              <a:ext cx="147868" cy="32778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07589" y="5084382"/>
              <a:ext cx="292119" cy="399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061204" y="2895907"/>
              <a:ext cx="3010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71897" y="2895907"/>
              <a:ext cx="60595" cy="258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 Placeholder 1"/>
          <p:cNvSpPr>
            <a:spLocks noGrp="1"/>
          </p:cNvSpPr>
          <p:nvPr>
            <p:ph type="body" sz="quarter" idx="10"/>
          </p:nvPr>
        </p:nvSpPr>
        <p:spPr>
          <a:xfrm>
            <a:off x="7541133" y="2315463"/>
            <a:ext cx="3964916" cy="2340641"/>
          </a:xfrm>
        </p:spPr>
        <p:txBody>
          <a:bodyPr/>
          <a:lstStyle/>
          <a:p>
            <a:pPr marL="574675" indent="-571500">
              <a:buFont typeface="Wingdings" panose="05000000000000000000" pitchFamily="2" charset="2"/>
              <a:buChar char="ü"/>
            </a:pPr>
            <a:r>
              <a:rPr lang="en-US" sz="3600" dirty="0"/>
              <a:t>Repeatable</a:t>
            </a:r>
          </a:p>
          <a:p>
            <a:pPr marL="574675" indent="-571500">
              <a:buFont typeface="Wingdings" panose="05000000000000000000" pitchFamily="2" charset="2"/>
              <a:buChar char="ü"/>
            </a:pPr>
            <a:r>
              <a:rPr lang="en-US" sz="3600" dirty="0"/>
              <a:t>Reliable</a:t>
            </a:r>
          </a:p>
          <a:p>
            <a:pPr marL="574675" indent="-571500">
              <a:buFont typeface="Wingdings" panose="05000000000000000000" pitchFamily="2" charset="2"/>
              <a:buChar char="ü"/>
            </a:pPr>
            <a:r>
              <a:rPr lang="en-US" sz="3600" dirty="0"/>
              <a:t>Predictable</a:t>
            </a:r>
          </a:p>
          <a:p>
            <a:pPr marL="574675" indent="-571500">
              <a:buFont typeface="Wingdings" panose="05000000000000000000" pitchFamily="2" charset="2"/>
              <a:buChar char="ü"/>
            </a:pPr>
            <a:r>
              <a:rPr lang="en-US" sz="3600" dirty="0"/>
              <a:t>Low Cycle Time</a:t>
            </a:r>
          </a:p>
        </p:txBody>
      </p:sp>
    </p:spTree>
    <p:extLst>
      <p:ext uri="{BB962C8B-B14F-4D97-AF65-F5344CB8AC3E}">
        <p14:creationId xmlns:p14="http://schemas.microsoft.com/office/powerpoint/2010/main" val="21788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15094"/>
            <a:ext cx="11149013" cy="747897"/>
          </a:xfrm>
        </p:spPr>
        <p:txBody>
          <a:bodyPr/>
          <a:lstStyle/>
          <a:p>
            <a:r>
              <a:rPr lang="en-US" dirty="0"/>
              <a:t>Visual Studio Online</a:t>
            </a:r>
          </a:p>
        </p:txBody>
      </p:sp>
      <p:sp>
        <p:nvSpPr>
          <p:cNvPr id="8" name="Text Placeholder 1"/>
          <p:cNvSpPr>
            <a:spLocks noGrp="1"/>
          </p:cNvSpPr>
          <p:nvPr>
            <p:ph type="body" sz="quarter" idx="10"/>
          </p:nvPr>
        </p:nvSpPr>
        <p:spPr>
          <a:xfrm>
            <a:off x="7778663" y="1403637"/>
            <a:ext cx="4271375" cy="3407087"/>
          </a:xfrm>
        </p:spPr>
        <p:txBody>
          <a:bodyPr/>
          <a:lstStyle/>
          <a:p>
            <a:pPr marL="574675" indent="-571500">
              <a:buFont typeface="Arial" panose="020B0604020202020204" pitchFamily="34" charset="0"/>
              <a:buChar char="•"/>
            </a:pPr>
            <a:r>
              <a:rPr lang="en-US" sz="2800" dirty="0"/>
              <a:t>TFS and </a:t>
            </a:r>
            <a:r>
              <a:rPr lang="en-US" sz="2800" dirty="0" err="1"/>
              <a:t>Git</a:t>
            </a:r>
            <a:r>
              <a:rPr lang="en-US" sz="2800" dirty="0"/>
              <a:t> support</a:t>
            </a:r>
          </a:p>
          <a:p>
            <a:pPr marL="574675" indent="-571500">
              <a:buFont typeface="Arial" panose="020B0604020202020204" pitchFamily="34" charset="0"/>
              <a:buChar char="•"/>
            </a:pPr>
            <a:r>
              <a:rPr lang="en-US" sz="2800" dirty="0"/>
              <a:t>Elastic Build Service</a:t>
            </a:r>
          </a:p>
          <a:p>
            <a:pPr marL="574675" indent="-571500">
              <a:buFont typeface="Arial" panose="020B0604020202020204" pitchFamily="34" charset="0"/>
              <a:buChar char="•"/>
            </a:pPr>
            <a:r>
              <a:rPr lang="en-US" sz="2800" dirty="0"/>
              <a:t>Continuous Integration</a:t>
            </a:r>
          </a:p>
          <a:p>
            <a:pPr marL="574675" indent="-571500">
              <a:buFont typeface="Arial" panose="020B0604020202020204" pitchFamily="34" charset="0"/>
              <a:buChar char="•"/>
            </a:pPr>
            <a:r>
              <a:rPr lang="en-US" sz="2800" dirty="0"/>
              <a:t>Continuous Delivery</a:t>
            </a:r>
          </a:p>
          <a:p>
            <a:pPr marL="574675" indent="-571500">
              <a:buFont typeface="Arial" panose="020B0604020202020204" pitchFamily="34" charset="0"/>
              <a:buChar char="•"/>
            </a:pPr>
            <a:r>
              <a:rPr lang="en-US" sz="2800" dirty="0"/>
              <a:t>Load Testing Support</a:t>
            </a:r>
          </a:p>
          <a:p>
            <a:pPr marL="574675" indent="-571500">
              <a:buFont typeface="Arial" panose="020B0604020202020204" pitchFamily="34" charset="0"/>
              <a:buChar char="•"/>
            </a:pPr>
            <a:r>
              <a:rPr lang="en-US" sz="2800" dirty="0"/>
              <a:t>Team Room Collaboration</a:t>
            </a:r>
          </a:p>
          <a:p>
            <a:pPr marL="574675" indent="-571500">
              <a:buFont typeface="Arial" panose="020B0604020202020204" pitchFamily="34" charset="0"/>
              <a:buChar char="•"/>
            </a:pPr>
            <a:r>
              <a:rPr lang="en-US" sz="2800" dirty="0"/>
              <a:t>Agile Project Management</a:t>
            </a:r>
          </a:p>
        </p:txBody>
      </p:sp>
      <p:pic>
        <p:nvPicPr>
          <p:cNvPr id="2" name="Picture 1"/>
          <p:cNvPicPr>
            <a:picLocks noChangeAspect="1"/>
          </p:cNvPicPr>
          <p:nvPr/>
        </p:nvPicPr>
        <p:blipFill>
          <a:blip r:embed="rId3"/>
          <a:stretch>
            <a:fillRect/>
          </a:stretch>
        </p:blipFill>
        <p:spPr>
          <a:xfrm>
            <a:off x="336549" y="1403637"/>
            <a:ext cx="6673851" cy="4241720"/>
          </a:xfrm>
          <a:prstGeom prst="rect">
            <a:avLst/>
          </a:prstGeom>
        </p:spPr>
      </p:pic>
    </p:spTree>
    <p:extLst>
      <p:ext uri="{BB962C8B-B14F-4D97-AF65-F5344CB8AC3E}">
        <p14:creationId xmlns:p14="http://schemas.microsoft.com/office/powerpoint/2010/main" val="28672630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8792792"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Continuous Deployment</a:t>
            </a:r>
          </a:p>
        </p:txBody>
      </p:sp>
    </p:spTree>
    <p:extLst>
      <p:ext uri="{BB962C8B-B14F-4D97-AF65-F5344CB8AC3E}">
        <p14:creationId xmlns:p14="http://schemas.microsoft.com/office/powerpoint/2010/main" val="4640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048850" y="2751571"/>
            <a:ext cx="11149013" cy="1123950"/>
          </a:xfrm>
        </p:spPr>
        <p:txBody>
          <a:bodyPr/>
          <a:lstStyle/>
          <a:p>
            <a:pPr algn="ctr"/>
            <a:r>
              <a:rPr lang="en-US" sz="8000" dirty="0" err="1"/>
              <a:t>Nuvem</a:t>
            </a:r>
            <a:r>
              <a:rPr lang="en-US" sz="8000" dirty="0"/>
              <a:t>?</a:t>
            </a:r>
          </a:p>
        </p:txBody>
      </p:sp>
      <p:pic>
        <p:nvPicPr>
          <p:cNvPr id="3074" name="Picture 2" descr="Resultado de imagem para gif duvida?">
            <a:extLst>
              <a:ext uri="{FF2B5EF4-FFF2-40B4-BE49-F238E27FC236}">
                <a16:creationId xmlns:a16="http://schemas.microsoft.com/office/drawing/2014/main" id="{2C2950A5-8D33-416F-8946-35496D50CB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44758" y="2301297"/>
            <a:ext cx="4510810" cy="225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0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3160"/>
            <a:ext cx="11149013" cy="747897"/>
          </a:xfrm>
        </p:spPr>
        <p:txBody>
          <a:bodyPr/>
          <a:lstStyle/>
          <a:p>
            <a:r>
              <a:rPr lang="en-US" dirty="0"/>
              <a:t>Running a Live Site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57" y="1338665"/>
            <a:ext cx="7400122" cy="5242720"/>
          </a:xfrm>
          <a:prstGeom prst="rect">
            <a:avLst/>
          </a:prstGeom>
          <a:noFill/>
          <a:ln>
            <a:noFill/>
          </a:ln>
        </p:spPr>
      </p:pic>
    </p:spTree>
    <p:extLst>
      <p:ext uri="{BB962C8B-B14F-4D97-AF65-F5344CB8AC3E}">
        <p14:creationId xmlns:p14="http://schemas.microsoft.com/office/powerpoint/2010/main" val="7396341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3160"/>
            <a:ext cx="11149013" cy="747897"/>
          </a:xfrm>
        </p:spPr>
        <p:txBody>
          <a:bodyPr/>
          <a:lstStyle/>
          <a:p>
            <a:r>
              <a:rPr lang="en-US" dirty="0"/>
              <a:t>Running without Insight / Telemetry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57" y="1338665"/>
            <a:ext cx="7400122" cy="5242720"/>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511" y="1327235"/>
            <a:ext cx="7400122" cy="5242720"/>
          </a:xfrm>
          <a:prstGeom prst="rect">
            <a:avLst/>
          </a:prstGeom>
        </p:spPr>
      </p:pic>
      <p:sp>
        <p:nvSpPr>
          <p:cNvPr id="6" name="Rectangle 5"/>
          <p:cNvSpPr/>
          <p:nvPr/>
        </p:nvSpPr>
        <p:spPr bwMode="auto">
          <a:xfrm>
            <a:off x="2395512" y="1327235"/>
            <a:ext cx="3399469" cy="5242720"/>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7" name="Rectangle 6"/>
          <p:cNvSpPr/>
          <p:nvPr/>
        </p:nvSpPr>
        <p:spPr bwMode="auto">
          <a:xfrm>
            <a:off x="6178872" y="1327235"/>
            <a:ext cx="3616762" cy="5242720"/>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p:nvSpPr>
        <p:spPr bwMode="auto">
          <a:xfrm>
            <a:off x="5794984" y="1325212"/>
            <a:ext cx="383888" cy="1120239"/>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9" name="Rectangle 8"/>
          <p:cNvSpPr/>
          <p:nvPr/>
        </p:nvSpPr>
        <p:spPr bwMode="auto">
          <a:xfrm>
            <a:off x="5794984" y="2762421"/>
            <a:ext cx="383888" cy="3807534"/>
          </a:xfrm>
          <a:prstGeom prst="rect">
            <a:avLst/>
          </a:prstGeom>
          <a:solidFill>
            <a:schemeClr val="bg2">
              <a:lumMod val="10000"/>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866" tIns="60933" rIns="121866" bIns="60933" numCol="1" rtlCol="0" anchor="ctr" anchorCtr="0" compatLnSpc="1">
            <a:prstTxWarp prst="textNoShape">
              <a:avLst/>
            </a:prstTxWarp>
          </a:bodyPr>
          <a:lstStyle/>
          <a:p>
            <a:pPr algn="ctr" defTabSz="1218346" fontAlgn="base">
              <a:spcBef>
                <a:spcPct val="0"/>
              </a:spcBef>
              <a:spcAft>
                <a:spcPct val="0"/>
              </a:spcAft>
            </a:pPr>
            <a:endParaRPr lang="en-US" sz="2666"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489856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6942" y="2932152"/>
            <a:ext cx="8326703" cy="1107996"/>
          </a:xfrm>
          <a:prstGeom prst="rect">
            <a:avLst/>
          </a:prstGeom>
        </p:spPr>
        <p:txBody>
          <a:bodyPr wrap="none">
            <a:spAutoFit/>
          </a:bodyPr>
          <a:lstStyle/>
          <a:p>
            <a:pPr lvl="0" defTabSz="914099" fontAlgn="base">
              <a:spcBef>
                <a:spcPct val="0"/>
              </a:spcBef>
              <a:spcAft>
                <a:spcPct val="0"/>
              </a:spcAft>
            </a:pPr>
            <a:r>
              <a:rPr lang="en-US" sz="6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Logging and Telemetry</a:t>
            </a:r>
          </a:p>
        </p:txBody>
      </p:sp>
    </p:spTree>
    <p:extLst>
      <p:ext uri="{BB962C8B-B14F-4D97-AF65-F5344CB8AC3E}">
        <p14:creationId xmlns:p14="http://schemas.microsoft.com/office/powerpoint/2010/main" val="101154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109" y="2281272"/>
            <a:ext cx="7205455" cy="747897"/>
          </a:xfrm>
        </p:spPr>
        <p:txBody>
          <a:bodyPr/>
          <a:lstStyle/>
          <a:p>
            <a:pPr>
              <a:tabLst>
                <a:tab pos="1089025" algn="l"/>
              </a:tabLst>
            </a:pPr>
            <a:r>
              <a:rPr lang="en-US" dirty="0"/>
              <a:t>Storage</a:t>
            </a:r>
          </a:p>
        </p:txBody>
      </p:sp>
      <p:sp>
        <p:nvSpPr>
          <p:cNvPr id="3" name="Content Placeholder 2"/>
          <p:cNvSpPr>
            <a:spLocks noGrp="1"/>
          </p:cNvSpPr>
          <p:nvPr>
            <p:ph type="body" sz="quarter" idx="10"/>
          </p:nvPr>
        </p:nvSpPr>
        <p:spPr>
          <a:xfrm>
            <a:off x="4430109" y="3197088"/>
            <a:ext cx="7217605" cy="2108269"/>
          </a:xfrm>
        </p:spPr>
        <p:txBody>
          <a:bodyPr/>
          <a:lstStyle/>
          <a:p>
            <a:pPr marL="460375" lvl="0" indent="-457200">
              <a:lnSpc>
                <a:spcPct val="100000"/>
              </a:lnSpc>
              <a:spcAft>
                <a:spcPts val="1000"/>
              </a:spcAft>
              <a:buFont typeface="Wingdings" panose="05000000000000000000" pitchFamily="2" charset="2"/>
              <a:buChar char="ß"/>
            </a:pPr>
            <a:r>
              <a:rPr lang="en-US" sz="2800" dirty="0">
                <a:solidFill>
                  <a:schemeClr val="bg1">
                    <a:alpha val="99000"/>
                  </a:schemeClr>
                </a:solidFill>
              </a:rPr>
              <a:t>Highly scalable, durable, available storage system</a:t>
            </a:r>
          </a:p>
          <a:p>
            <a:pPr marL="460375" indent="-457200">
              <a:lnSpc>
                <a:spcPct val="100000"/>
              </a:lnSpc>
              <a:spcAft>
                <a:spcPts val="1000"/>
              </a:spcAft>
              <a:buFont typeface="Wingdings" panose="05000000000000000000" pitchFamily="2" charset="2"/>
              <a:buChar char="ß"/>
            </a:pPr>
            <a:r>
              <a:rPr lang="en-US" sz="2800" dirty="0">
                <a:solidFill>
                  <a:schemeClr val="bg1">
                    <a:alpha val="99000"/>
                  </a:schemeClr>
                </a:solidFill>
              </a:rPr>
              <a:t>Blobs can be exposed over http (JSON + CORS)</a:t>
            </a:r>
          </a:p>
          <a:p>
            <a:pPr marL="460375" indent="-457200">
              <a:lnSpc>
                <a:spcPct val="100000"/>
              </a:lnSpc>
              <a:spcAft>
                <a:spcPts val="1000"/>
              </a:spcAft>
              <a:buFont typeface="Wingdings" panose="05000000000000000000" pitchFamily="2" charset="2"/>
              <a:buChar char="ß"/>
              <a:tabLst>
                <a:tab pos="1828800" algn="l"/>
              </a:tabLst>
            </a:pPr>
            <a:r>
              <a:rPr lang="en-US" sz="2800" dirty="0">
                <a:solidFill>
                  <a:schemeClr val="bg1">
                    <a:alpha val="99000"/>
                  </a:schemeClr>
                </a:solidFill>
              </a:rPr>
              <a:t>Optionally enable client apps short term access</a:t>
            </a:r>
          </a:p>
          <a:p>
            <a:pPr marL="460375" indent="-457200">
              <a:lnSpc>
                <a:spcPct val="100000"/>
              </a:lnSpc>
              <a:spcAft>
                <a:spcPts val="1000"/>
              </a:spcAft>
              <a:buFont typeface="Wingdings" panose="05000000000000000000" pitchFamily="2" charset="2"/>
              <a:buChar char="ß"/>
              <a:tabLst>
                <a:tab pos="1828800" algn="l"/>
              </a:tabLst>
            </a:pPr>
            <a:r>
              <a:rPr lang="en-US" sz="2800" dirty="0">
                <a:solidFill>
                  <a:schemeClr val="bg1">
                    <a:alpha val="99000"/>
                  </a:schemeClr>
                </a:solidFill>
              </a:rPr>
              <a:t>Import / Export Service with Physical Drives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20" y="1974005"/>
            <a:ext cx="3212327" cy="2909990"/>
          </a:xfrm>
          <a:prstGeom prst="rect">
            <a:avLst/>
          </a:prstGeom>
        </p:spPr>
      </p:pic>
    </p:spTree>
    <p:extLst>
      <p:ext uri="{BB962C8B-B14F-4D97-AF65-F5344CB8AC3E}">
        <p14:creationId xmlns:p14="http://schemas.microsoft.com/office/powerpoint/2010/main" val="63336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37259" y="1824072"/>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Active Directory</a:t>
            </a:r>
          </a:p>
        </p:txBody>
      </p:sp>
      <p:sp>
        <p:nvSpPr>
          <p:cNvPr id="13" name="Content Placeholder 2"/>
          <p:cNvSpPr>
            <a:spLocks noGrp="1"/>
          </p:cNvSpPr>
          <p:nvPr>
            <p:ph type="body" sz="quarter" idx="10"/>
          </p:nvPr>
        </p:nvSpPr>
        <p:spPr>
          <a:xfrm>
            <a:off x="5138669" y="2739888"/>
            <a:ext cx="6380255" cy="2069797"/>
          </a:xfrm>
        </p:spPr>
        <p:txBody>
          <a:bodyPr/>
          <a:lstStyle/>
          <a:p>
            <a:pPr marL="460375" indent="-457200">
              <a:lnSpc>
                <a:spcPct val="100000"/>
              </a:lnSpc>
              <a:buFont typeface="Wingdings" pitchFamily="2" charset="2"/>
              <a:buChar char="ß"/>
            </a:pPr>
            <a:r>
              <a:rPr lang="en-US" sz="2800" dirty="0"/>
              <a:t>Active Directory in the Cloud</a:t>
            </a:r>
          </a:p>
          <a:p>
            <a:pPr marL="460375" indent="-457200">
              <a:lnSpc>
                <a:spcPct val="100000"/>
              </a:lnSpc>
              <a:buFont typeface="Wingdings" pitchFamily="2" charset="2"/>
              <a:buChar char="ß"/>
            </a:pPr>
            <a:r>
              <a:rPr lang="en-US" sz="2800" dirty="0"/>
              <a:t>Integrate with on-premises Active Directory</a:t>
            </a:r>
          </a:p>
          <a:p>
            <a:pPr marL="460375" indent="-457200">
              <a:lnSpc>
                <a:spcPct val="100000"/>
              </a:lnSpc>
              <a:buFont typeface="Wingdings" pitchFamily="2" charset="2"/>
              <a:buChar char="ß"/>
            </a:pPr>
            <a:r>
              <a:rPr lang="en-US" sz="2800" dirty="0"/>
              <a:t>Enable single sign-on within your apps</a:t>
            </a:r>
          </a:p>
          <a:p>
            <a:pPr marL="460375" indent="-457200">
              <a:lnSpc>
                <a:spcPct val="100000"/>
              </a:lnSpc>
              <a:buFont typeface="Wingdings" pitchFamily="2" charset="2"/>
              <a:buChar char="ß"/>
            </a:pPr>
            <a:r>
              <a:rPr lang="en-US" sz="2800" dirty="0"/>
              <a:t>Supports SAML, WS-Fed, and </a:t>
            </a:r>
            <a:r>
              <a:rPr lang="en-US" sz="2800" dirty="0" err="1"/>
              <a:t>OAuth</a:t>
            </a:r>
            <a:r>
              <a:rPr lang="en-US" sz="2800" dirty="0"/>
              <a:t> 2.0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70" y="1695895"/>
            <a:ext cx="3208438" cy="3208438"/>
          </a:xfrm>
          <a:prstGeom prst="rect">
            <a:avLst/>
          </a:prstGeom>
        </p:spPr>
      </p:pic>
    </p:spTree>
    <p:extLst>
      <p:ext uri="{BB962C8B-B14F-4D97-AF65-F5344CB8AC3E}">
        <p14:creationId xmlns:p14="http://schemas.microsoft.com/office/powerpoint/2010/main" val="577455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custDataLst>
              <p:tags r:id="rId1"/>
            </p:custDataLst>
          </p:nvPr>
        </p:nvSpPr>
        <p:spPr bwMode="auto">
          <a:xfrm>
            <a:off x="2830882" y="4244061"/>
            <a:ext cx="5616630" cy="2051165"/>
          </a:xfrm>
          <a:prstGeom prst="ellipse">
            <a:avLst/>
          </a:prstGeom>
          <a:solidFill>
            <a:schemeClr val="tx1">
              <a:lumMod val="90000"/>
              <a:lumOff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09" tIns="54855" rIns="109709" bIns="54855" numCol="1" rtlCol="0" anchor="ctr" anchorCtr="0" compatLnSpc="1">
            <a:prstTxWarp prst="textNoShape">
              <a:avLst/>
            </a:prstTxWarp>
          </a:bodyPr>
          <a:lstStyle/>
          <a:p>
            <a:pPr algn="ctr" defTabSz="1096737" fontAlgn="base">
              <a:spcBef>
                <a:spcPct val="0"/>
              </a:spcBef>
              <a:spcAft>
                <a:spcPct val="0"/>
              </a:spcAft>
            </a:pPr>
            <a:endParaRPr lang="en-US" sz="2699" dirty="0">
              <a:solidFill>
                <a:srgbClr val="595959"/>
              </a:solidFill>
            </a:endParaRPr>
          </a:p>
        </p:txBody>
      </p:sp>
      <p:grpSp>
        <p:nvGrpSpPr>
          <p:cNvPr id="30" name="Group 29"/>
          <p:cNvGrpSpPr/>
          <p:nvPr/>
        </p:nvGrpSpPr>
        <p:grpSpPr>
          <a:xfrm>
            <a:off x="4976550" y="4401280"/>
            <a:ext cx="808741" cy="523348"/>
            <a:chOff x="1840649" y="4818296"/>
            <a:chExt cx="966161" cy="691914"/>
          </a:xfrm>
        </p:grpSpPr>
        <p:sp>
          <p:nvSpPr>
            <p:cNvPr id="31" name="Freeform 30"/>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2" name="Freeform 31"/>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3" name="Oval 32"/>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4" name="Oval 33"/>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5" name="Oval 34"/>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6" name="Oval 35"/>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7" name="Oval 36"/>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8" name="Oval 37"/>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39" name="Oval 38"/>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40" name="Oval 39"/>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41" name="Arc 40"/>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42" name="Arc 41"/>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43" name="Arc 42"/>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44" name="Straight Connector 43"/>
            <p:cNvCxnSpPr>
              <a:stCxn id="33" idx="4"/>
              <a:endCxn id="35"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45" name="Oval 44"/>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46" name="Straight Connector 45"/>
            <p:cNvCxnSpPr>
              <a:stCxn id="34" idx="4"/>
              <a:endCxn id="36"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47" name="Oval 46"/>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48" name="Straight Connector 47"/>
            <p:cNvCxnSpPr>
              <a:stCxn id="34" idx="3"/>
              <a:endCxn id="39"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49" name="Oval 48"/>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50" name="Straight Connector 49"/>
            <p:cNvCxnSpPr>
              <a:stCxn id="33" idx="3"/>
              <a:endCxn id="40"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51" name="Oval 50"/>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52" name="Straight Connector 51"/>
            <p:cNvCxnSpPr>
              <a:stCxn id="45" idx="3"/>
              <a:endCxn id="38"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53" name="Straight Connector 52"/>
            <p:cNvCxnSpPr>
              <a:stCxn id="47" idx="3"/>
              <a:endCxn id="37" idx="7"/>
            </p:cNvCxnSpPr>
            <p:nvPr/>
          </p:nvCxnSpPr>
          <p:spPr>
            <a:xfrm>
              <a:off x="2429325" y="5217994"/>
              <a:ext cx="61506" cy="88679"/>
            </a:xfrm>
            <a:prstGeom prst="line">
              <a:avLst/>
            </a:prstGeom>
            <a:noFill/>
            <a:ln w="9525" cap="flat" cmpd="sng" algn="ctr">
              <a:solidFill>
                <a:srgbClr val="FFFFFF"/>
              </a:solidFill>
              <a:prstDash val="solid"/>
            </a:ln>
            <a:effectLst/>
          </p:spPr>
        </p:cxnSp>
      </p:grpSp>
      <p:grpSp>
        <p:nvGrpSpPr>
          <p:cNvPr id="54" name="Group 53"/>
          <p:cNvGrpSpPr/>
          <p:nvPr/>
        </p:nvGrpSpPr>
        <p:grpSpPr>
          <a:xfrm>
            <a:off x="6266732" y="4672055"/>
            <a:ext cx="808741" cy="523348"/>
            <a:chOff x="1840649" y="4818296"/>
            <a:chExt cx="966161" cy="691914"/>
          </a:xfrm>
        </p:grpSpPr>
        <p:sp>
          <p:nvSpPr>
            <p:cNvPr id="55" name="Freeform 54"/>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6" name="Freeform 55"/>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7" name="Oval 56"/>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8" name="Oval 57"/>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59" name="Oval 58"/>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0" name="Oval 59"/>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1" name="Oval 60"/>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2" name="Oval 61"/>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3" name="Oval 62"/>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4" name="Oval 63"/>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65" name="Arc 64"/>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66" name="Arc 65"/>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67" name="Arc 66"/>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68" name="Straight Connector 67"/>
            <p:cNvCxnSpPr>
              <a:stCxn id="57" idx="4"/>
              <a:endCxn id="59"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69" name="Oval 68"/>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0" name="Straight Connector 69"/>
            <p:cNvCxnSpPr>
              <a:stCxn id="58" idx="4"/>
              <a:endCxn id="60"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71" name="Oval 70"/>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2" name="Straight Connector 71"/>
            <p:cNvCxnSpPr>
              <a:stCxn id="58" idx="3"/>
              <a:endCxn id="63"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73" name="Oval 72"/>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4" name="Straight Connector 73"/>
            <p:cNvCxnSpPr>
              <a:stCxn id="57" idx="3"/>
              <a:endCxn id="64"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75" name="Oval 74"/>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76" name="Straight Connector 75"/>
            <p:cNvCxnSpPr>
              <a:stCxn id="69" idx="3"/>
              <a:endCxn id="62"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77" name="Straight Connector 76"/>
            <p:cNvCxnSpPr>
              <a:stCxn id="71" idx="3"/>
              <a:endCxn id="61"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78" name="Freeform 6"/>
          <p:cNvSpPr>
            <a:spLocks noEditPoints="1"/>
          </p:cNvSpPr>
          <p:nvPr/>
        </p:nvSpPr>
        <p:spPr bwMode="auto">
          <a:xfrm>
            <a:off x="4515312" y="5305230"/>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79" name="Freeform 6"/>
          <p:cNvSpPr>
            <a:spLocks noEditPoints="1"/>
          </p:cNvSpPr>
          <p:nvPr/>
        </p:nvSpPr>
        <p:spPr bwMode="auto">
          <a:xfrm>
            <a:off x="5355551" y="5579926"/>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0" name="Freeform 6"/>
          <p:cNvSpPr>
            <a:spLocks noEditPoints="1"/>
          </p:cNvSpPr>
          <p:nvPr/>
        </p:nvSpPr>
        <p:spPr bwMode="auto">
          <a:xfrm>
            <a:off x="6195788" y="5579926"/>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1" name="Freeform 6"/>
          <p:cNvSpPr>
            <a:spLocks noEditPoints="1"/>
          </p:cNvSpPr>
          <p:nvPr/>
        </p:nvSpPr>
        <p:spPr bwMode="auto">
          <a:xfrm>
            <a:off x="7036026" y="5305230"/>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sp>
        <p:nvSpPr>
          <p:cNvPr id="82" name="Freeform 6"/>
          <p:cNvSpPr>
            <a:spLocks noEditPoints="1"/>
          </p:cNvSpPr>
          <p:nvPr/>
        </p:nvSpPr>
        <p:spPr bwMode="auto">
          <a:xfrm>
            <a:off x="7876263" y="5030532"/>
            <a:ext cx="315457" cy="542416"/>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109713" tIns="54858" rIns="109713" bIns="54858" numCol="1" anchor="t" anchorCtr="0" compatLnSpc="1">
            <a:prstTxWarp prst="textNoShape">
              <a:avLst/>
            </a:prstTxWarp>
          </a:bodyPr>
          <a:lstStyle/>
          <a:p>
            <a:endParaRPr lang="en-US" sz="1899" dirty="0"/>
          </a:p>
        </p:txBody>
      </p:sp>
      <p:cxnSp>
        <p:nvCxnSpPr>
          <p:cNvPr id="83" name="Straight Connector 82"/>
          <p:cNvCxnSpPr>
            <a:endCxn id="78" idx="27"/>
          </p:cNvCxnSpPr>
          <p:nvPr/>
        </p:nvCxnSpPr>
        <p:spPr>
          <a:xfrm flipH="1">
            <a:off x="4790800" y="4933729"/>
            <a:ext cx="590144" cy="629656"/>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79" idx="0"/>
          </p:cNvCxnSpPr>
          <p:nvPr/>
        </p:nvCxnSpPr>
        <p:spPr>
          <a:xfrm>
            <a:off x="5380946" y="4924628"/>
            <a:ext cx="248665" cy="655299"/>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80" idx="0"/>
          </p:cNvCxnSpPr>
          <p:nvPr/>
        </p:nvCxnSpPr>
        <p:spPr>
          <a:xfrm flipH="1">
            <a:off x="6469848" y="5195401"/>
            <a:ext cx="224310" cy="384524"/>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81" idx="8"/>
          </p:cNvCxnSpPr>
          <p:nvPr/>
        </p:nvCxnSpPr>
        <p:spPr>
          <a:xfrm>
            <a:off x="6694158" y="5195402"/>
            <a:ext cx="383262" cy="109828"/>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2" idx="7"/>
          </p:cNvCxnSpPr>
          <p:nvPr/>
        </p:nvCxnSpPr>
        <p:spPr>
          <a:xfrm flipV="1">
            <a:off x="6694158" y="5072591"/>
            <a:ext cx="1182104" cy="122812"/>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5547856" y="4597226"/>
            <a:ext cx="955357" cy="311003"/>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336952" y="597544"/>
            <a:ext cx="5110559" cy="3101038"/>
            <a:chOff x="3336952" y="597544"/>
            <a:chExt cx="5110559" cy="3101038"/>
          </a:xfrm>
        </p:grpSpPr>
        <p:sp>
          <p:nvSpPr>
            <p:cNvPr id="4" name="Freeform 10"/>
            <p:cNvSpPr>
              <a:spLocks noEditPoints="1"/>
            </p:cNvSpPr>
            <p:nvPr/>
          </p:nvSpPr>
          <p:spPr bwMode="black">
            <a:xfrm>
              <a:off x="3336952" y="597544"/>
              <a:ext cx="5110559" cy="3101038"/>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6">
                <a:lumMod val="60000"/>
                <a:lumOff val="40000"/>
              </a:schemeClr>
            </a:solidFill>
            <a:ln>
              <a:noFill/>
            </a:ln>
          </p:spPr>
          <p:txBody>
            <a:bodyPr vert="horz" wrap="square" lIns="91416" tIns="45708" rIns="91416" bIns="45708" numCol="1" anchor="t" anchorCtr="0" compatLnSpc="1">
              <a:prstTxWarp prst="textNoShape">
                <a:avLst/>
              </a:prstTxWarp>
            </a:bodyPr>
            <a:lstStyle/>
            <a:p>
              <a:endParaRPr lang="en-US" sz="1899"/>
            </a:p>
          </p:txBody>
        </p:sp>
        <p:grpSp>
          <p:nvGrpSpPr>
            <p:cNvPr id="6" name="Group 5"/>
            <p:cNvGrpSpPr/>
            <p:nvPr/>
          </p:nvGrpSpPr>
          <p:grpSpPr>
            <a:xfrm>
              <a:off x="4976550" y="2989816"/>
              <a:ext cx="808741" cy="523348"/>
              <a:chOff x="1840649" y="4818296"/>
              <a:chExt cx="966161" cy="691914"/>
            </a:xfrm>
          </p:grpSpPr>
          <p:sp>
            <p:nvSpPr>
              <p:cNvPr id="7" name="Freeform 6"/>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8" name="Freeform 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9" name="Oval 8"/>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0" name="Oval 9"/>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1" name="Oval 10"/>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2" name="Oval 11"/>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3" name="Oval 12"/>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4" name="Oval 13"/>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5" name="Oval 14"/>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6" name="Oval 15"/>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sp>
            <p:nvSpPr>
              <p:cNvPr id="17" name="Arc 16"/>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18" name="Arc 17"/>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sp>
            <p:nvSpPr>
              <p:cNvPr id="19" name="Arc 18"/>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sz="1799" dirty="0">
                  <a:ln>
                    <a:solidFill>
                      <a:srgbClr val="FFFFFF">
                        <a:alpha val="0"/>
                      </a:srgbClr>
                    </a:solidFill>
                  </a:ln>
                  <a:solidFill>
                    <a:srgbClr val="292929"/>
                  </a:solidFill>
                  <a:latin typeface="Segoe UI"/>
                </a:endParaRPr>
              </a:p>
            </p:txBody>
          </p:sp>
          <p:cxnSp>
            <p:nvCxnSpPr>
              <p:cNvPr id="20" name="Straight Connector 19"/>
              <p:cNvCxnSpPr>
                <a:stCxn id="9" idx="4"/>
                <a:endCxn id="11"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21" name="Oval 20"/>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2" name="Straight Connector 21"/>
              <p:cNvCxnSpPr>
                <a:stCxn id="10" idx="4"/>
                <a:endCxn id="12"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23" name="Oval 22"/>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4" name="Straight Connector 23"/>
              <p:cNvCxnSpPr>
                <a:stCxn id="10" idx="3"/>
                <a:endCxn id="15"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25" name="Oval 24"/>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6" name="Straight Connector 25"/>
              <p:cNvCxnSpPr>
                <a:stCxn id="9" idx="3"/>
                <a:endCxn id="16"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27" name="Oval 26"/>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99" kern="0" dirty="0">
                  <a:ln>
                    <a:solidFill>
                      <a:srgbClr val="FFFFFF">
                        <a:alpha val="0"/>
                      </a:srgbClr>
                    </a:solidFill>
                  </a:ln>
                  <a:solidFill>
                    <a:srgbClr val="292929"/>
                  </a:solidFill>
                  <a:latin typeface="Segoe UI"/>
                </a:endParaRPr>
              </a:p>
            </p:txBody>
          </p:sp>
          <p:cxnSp>
            <p:nvCxnSpPr>
              <p:cNvPr id="28" name="Straight Connector 27"/>
              <p:cNvCxnSpPr>
                <a:stCxn id="21" idx="3"/>
                <a:endCxn id="14"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29" name="Straight Connector 28"/>
              <p:cNvCxnSpPr>
                <a:stCxn id="23" idx="3"/>
                <a:endCxn id="13"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92" name="Rectangle 91"/>
            <p:cNvSpPr/>
            <p:nvPr/>
          </p:nvSpPr>
          <p:spPr>
            <a:xfrm>
              <a:off x="4873282" y="2066126"/>
              <a:ext cx="1670329" cy="292259"/>
            </a:xfrm>
            <a:prstGeom prst="rect">
              <a:avLst/>
            </a:prstGeom>
            <a:noFill/>
          </p:spPr>
          <p:txBody>
            <a:bodyPr wrap="none" lIns="0" tIns="0" rIns="0" bIns="0">
              <a:spAutoFit/>
            </a:bodyPr>
            <a:lstStyle/>
            <a:p>
              <a:pPr defTabSz="1096362" fontAlgn="base">
                <a:spcBef>
                  <a:spcPts val="1440"/>
                </a:spcBef>
                <a:spcAft>
                  <a:spcPct val="0"/>
                </a:spcAft>
              </a:pPr>
              <a:r>
                <a:rPr lang="en-US" sz="1899" dirty="0">
                  <a:ln>
                    <a:solidFill>
                      <a:srgbClr val="FFFFFF">
                        <a:alpha val="0"/>
                      </a:srgbClr>
                    </a:solidFill>
                  </a:ln>
                  <a:solidFill>
                    <a:schemeClr val="tx1">
                      <a:alpha val="99000"/>
                    </a:schemeClr>
                  </a:solidFill>
                </a:rPr>
                <a:t>Windows Azure</a:t>
              </a:r>
            </a:p>
          </p:txBody>
        </p:sp>
        <p:sp>
          <p:nvSpPr>
            <p:cNvPr id="93" name="Rectangle 92"/>
            <p:cNvSpPr/>
            <p:nvPr/>
          </p:nvSpPr>
          <p:spPr>
            <a:xfrm>
              <a:off x="6607233" y="2482171"/>
              <a:ext cx="690800" cy="400110"/>
            </a:xfrm>
            <a:prstGeom prst="rect">
              <a:avLst/>
            </a:prstGeom>
          </p:spPr>
          <p:txBody>
            <a:bodyPr wrap="square" lIns="0" tIns="0" rIns="0" bIns="0" anchor="b">
              <a:spAutoFit/>
            </a:bodyPr>
            <a:lstStyle/>
            <a:p>
              <a:pPr algn="ctr" defTabSz="1096362" fontAlgn="base">
                <a:spcBef>
                  <a:spcPts val="1440"/>
                </a:spcBef>
                <a:spcAft>
                  <a:spcPct val="0"/>
                </a:spcAft>
              </a:pPr>
              <a:r>
                <a:rPr lang="en-US" sz="1300" dirty="0">
                  <a:ln>
                    <a:solidFill>
                      <a:srgbClr val="FFFFFF">
                        <a:alpha val="0"/>
                      </a:srgbClr>
                    </a:solidFill>
                  </a:ln>
                </a:rPr>
                <a:t>Your app in Azure</a:t>
              </a:r>
            </a:p>
          </p:txBody>
        </p:sp>
        <p:sp>
          <p:nvSpPr>
            <p:cNvPr id="94" name="Rectangle 93"/>
            <p:cNvSpPr/>
            <p:nvPr/>
          </p:nvSpPr>
          <p:spPr>
            <a:xfrm>
              <a:off x="3458671" y="2795464"/>
              <a:ext cx="1550471" cy="492443"/>
            </a:xfrm>
            <a:prstGeom prst="rect">
              <a:avLst/>
            </a:prstGeom>
          </p:spPr>
          <p:txBody>
            <a:bodyPr wrap="square" lIns="0" tIns="0" rIns="0" bIns="0" anchor="ctr">
              <a:spAutoFit/>
            </a:bodyPr>
            <a:lstStyle/>
            <a:p>
              <a:pPr algn="ctr" defTabSz="1096362" fontAlgn="base">
                <a:spcBef>
                  <a:spcPts val="1440"/>
                </a:spcBef>
                <a:spcAft>
                  <a:spcPct val="0"/>
                </a:spcAft>
              </a:pPr>
              <a:r>
                <a:rPr lang="en-US" sz="1600" dirty="0">
                  <a:ln>
                    <a:solidFill>
                      <a:srgbClr val="FFFFFF">
                        <a:alpha val="0"/>
                      </a:srgbClr>
                    </a:solidFill>
                  </a:ln>
                </a:rPr>
                <a:t>Windows Azure Active Directory</a:t>
              </a:r>
            </a:p>
          </p:txBody>
        </p:sp>
        <p:sp>
          <p:nvSpPr>
            <p:cNvPr id="95" name="Freeform 62"/>
            <p:cNvSpPr>
              <a:spLocks noEditPoints="1"/>
            </p:cNvSpPr>
            <p:nvPr/>
          </p:nvSpPr>
          <p:spPr bwMode="black">
            <a:xfrm>
              <a:off x="7532450" y="1379189"/>
              <a:ext cx="495962" cy="50345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a:defRPr/>
              </a:pPr>
              <a:endParaRPr lang="en-US" sz="1300" kern="0">
                <a:solidFill>
                  <a:sysClr val="windowText" lastClr="000000"/>
                </a:solidFill>
              </a:endParaRPr>
            </a:p>
          </p:txBody>
        </p:sp>
        <p:sp>
          <p:nvSpPr>
            <p:cNvPr id="96" name="Rectangle 95"/>
            <p:cNvSpPr/>
            <p:nvPr/>
          </p:nvSpPr>
          <p:spPr>
            <a:xfrm>
              <a:off x="7435837" y="933261"/>
              <a:ext cx="712183" cy="400110"/>
            </a:xfrm>
            <a:prstGeom prst="rect">
              <a:avLst/>
            </a:prstGeom>
          </p:spPr>
          <p:txBody>
            <a:bodyPr wrap="none" lIns="0" tIns="0" rIns="0" bIns="0" anchor="b">
              <a:spAutoFit/>
            </a:bodyPr>
            <a:lstStyle/>
            <a:p>
              <a:pPr algn="ctr" defTabSz="1096362" fontAlgn="base">
                <a:spcBef>
                  <a:spcPts val="1440"/>
                </a:spcBef>
                <a:spcAft>
                  <a:spcPct val="0"/>
                </a:spcAft>
              </a:pPr>
              <a:r>
                <a:rPr lang="en-US" sz="1300" dirty="0">
                  <a:ln>
                    <a:solidFill>
                      <a:srgbClr val="FFFFFF">
                        <a:alpha val="0"/>
                      </a:srgbClr>
                    </a:solidFill>
                  </a:ln>
                </a:rPr>
                <a:t>3rd party </a:t>
              </a:r>
              <a:br>
                <a:rPr lang="en-US" sz="1300" dirty="0">
                  <a:ln>
                    <a:solidFill>
                      <a:srgbClr val="FFFFFF">
                        <a:alpha val="0"/>
                      </a:srgbClr>
                    </a:solidFill>
                  </a:ln>
                </a:rPr>
              </a:br>
              <a:r>
                <a:rPr lang="en-US" sz="1300" dirty="0">
                  <a:ln>
                    <a:solidFill>
                      <a:srgbClr val="FFFFFF">
                        <a:alpha val="0"/>
                      </a:srgbClr>
                    </a:solidFill>
                  </a:ln>
                </a:rPr>
                <a:t>apps</a:t>
              </a:r>
            </a:p>
          </p:txBody>
        </p:sp>
        <p:sp>
          <p:nvSpPr>
            <p:cNvPr id="90" name="Freeform 62"/>
            <p:cNvSpPr>
              <a:spLocks noEditPoints="1"/>
            </p:cNvSpPr>
            <p:nvPr/>
          </p:nvSpPr>
          <p:spPr bwMode="black">
            <a:xfrm>
              <a:off x="6515905" y="2974263"/>
              <a:ext cx="495962" cy="50345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a:defRPr/>
              </a:pPr>
              <a:endParaRPr lang="en-US" sz="1300" kern="0">
                <a:solidFill>
                  <a:sysClr val="windowText" lastClr="000000"/>
                </a:solidFill>
              </a:endParaRPr>
            </a:p>
          </p:txBody>
        </p:sp>
      </p:grpSp>
      <p:cxnSp>
        <p:nvCxnSpPr>
          <p:cNvPr id="91" name="Straight Arrow Connector 90"/>
          <p:cNvCxnSpPr/>
          <p:nvPr/>
        </p:nvCxnSpPr>
        <p:spPr>
          <a:xfrm flipH="1" flipV="1">
            <a:off x="5671007" y="3220926"/>
            <a:ext cx="793936" cy="0"/>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5615192" y="1851545"/>
            <a:ext cx="1920932" cy="1210951"/>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3407182" y="4712438"/>
            <a:ext cx="1485410" cy="492443"/>
          </a:xfrm>
          <a:prstGeom prst="rect">
            <a:avLst/>
          </a:prstGeom>
        </p:spPr>
        <p:txBody>
          <a:bodyPr wrap="square" lIns="0" tIns="0" rIns="0" bIns="0" anchor="ctr">
            <a:spAutoFit/>
          </a:bodyPr>
          <a:lstStyle/>
          <a:p>
            <a:pPr algn="ctr" defTabSz="1096362" fontAlgn="base">
              <a:spcBef>
                <a:spcPts val="1440"/>
              </a:spcBef>
              <a:spcAft>
                <a:spcPct val="0"/>
              </a:spcAft>
            </a:pPr>
            <a:r>
              <a:rPr lang="en-US" sz="1600" dirty="0">
                <a:ln>
                  <a:solidFill>
                    <a:srgbClr val="FFFFFF">
                      <a:alpha val="0"/>
                    </a:srgbClr>
                  </a:solidFill>
                </a:ln>
                <a:solidFill>
                  <a:schemeClr val="bg1"/>
                </a:solidFill>
              </a:rPr>
              <a:t>Windows Server Active Directory</a:t>
            </a:r>
          </a:p>
        </p:txBody>
      </p:sp>
      <p:sp>
        <p:nvSpPr>
          <p:cNvPr id="99" name="Freeform 20"/>
          <p:cNvSpPr>
            <a:spLocks noEditPoints="1"/>
          </p:cNvSpPr>
          <p:nvPr/>
        </p:nvSpPr>
        <p:spPr bwMode="black">
          <a:xfrm>
            <a:off x="8147927" y="3714770"/>
            <a:ext cx="436622" cy="39840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82284" tIns="41142" rIns="82284" bIns="41142" numCol="1" anchor="t" anchorCtr="0" compatLnSpc="1">
            <a:prstTxWarp prst="textNoShape">
              <a:avLst/>
            </a:prstTxWarp>
          </a:bodyPr>
          <a:lstStyle/>
          <a:p>
            <a:pPr defTabSz="932317"/>
            <a:endParaRPr lang="en-US" sz="1000" dirty="0">
              <a:solidFill>
                <a:srgbClr val="FFFFFF"/>
              </a:solidFill>
            </a:endParaRPr>
          </a:p>
        </p:txBody>
      </p:sp>
      <p:pic>
        <p:nvPicPr>
          <p:cNvPr id="100" name="Picture 99"/>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780431" y="4126544"/>
            <a:ext cx="174750" cy="315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01" name="Rounded Rectangle 2"/>
          <p:cNvSpPr>
            <a:spLocks noChangeAspect="1"/>
          </p:cNvSpPr>
          <p:nvPr/>
        </p:nvSpPr>
        <p:spPr>
          <a:xfrm>
            <a:off x="7754510" y="3384244"/>
            <a:ext cx="311362" cy="419643"/>
          </a:xfrm>
          <a:custGeom>
            <a:avLst/>
            <a:gdLst/>
            <a:ahLst/>
            <a:cxnLst/>
            <a:rect l="l" t="t" r="r" b="b"/>
            <a:pathLst>
              <a:path w="972859" h="1315152">
                <a:moveTo>
                  <a:pt x="481193" y="1210796"/>
                </a:moveTo>
                <a:cubicBezTo>
                  <a:pt x="460084" y="1210796"/>
                  <a:pt x="442971" y="1227887"/>
                  <a:pt x="442971" y="1248969"/>
                </a:cubicBezTo>
                <a:cubicBezTo>
                  <a:pt x="442971" y="1270051"/>
                  <a:pt x="460084" y="1287142"/>
                  <a:pt x="481193" y="1287142"/>
                </a:cubicBezTo>
                <a:cubicBezTo>
                  <a:pt x="502302" y="1287142"/>
                  <a:pt x="519415" y="1270051"/>
                  <a:pt x="519415" y="1248969"/>
                </a:cubicBezTo>
                <a:cubicBezTo>
                  <a:pt x="519415" y="1227887"/>
                  <a:pt x="502302" y="1210796"/>
                  <a:pt x="481193" y="1210796"/>
                </a:cubicBezTo>
                <a:close/>
                <a:moveTo>
                  <a:pt x="124209" y="103179"/>
                </a:moveTo>
                <a:lnTo>
                  <a:pt x="124209" y="1173063"/>
                </a:lnTo>
                <a:lnTo>
                  <a:pt x="855062" y="1173063"/>
                </a:lnTo>
                <a:lnTo>
                  <a:pt x="855062" y="103179"/>
                </a:lnTo>
                <a:close/>
                <a:moveTo>
                  <a:pt x="50054" y="0"/>
                </a:moveTo>
                <a:lnTo>
                  <a:pt x="922805" y="0"/>
                </a:lnTo>
                <a:cubicBezTo>
                  <a:pt x="950449" y="0"/>
                  <a:pt x="972859" y="22410"/>
                  <a:pt x="972859" y="50054"/>
                </a:cubicBezTo>
                <a:lnTo>
                  <a:pt x="972859" y="1265098"/>
                </a:lnTo>
                <a:cubicBezTo>
                  <a:pt x="972859" y="1292742"/>
                  <a:pt x="950449" y="1315152"/>
                  <a:pt x="922805" y="1315152"/>
                </a:cubicBezTo>
                <a:lnTo>
                  <a:pt x="50054" y="1315152"/>
                </a:lnTo>
                <a:cubicBezTo>
                  <a:pt x="22410" y="1315152"/>
                  <a:pt x="0" y="1292742"/>
                  <a:pt x="0" y="1265098"/>
                </a:cubicBezTo>
                <a:lnTo>
                  <a:pt x="0" y="50054"/>
                </a:lnTo>
                <a:cubicBezTo>
                  <a:pt x="0" y="22410"/>
                  <a:pt x="22410" y="0"/>
                  <a:pt x="500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endParaRPr lang="en-US" sz="1899" dirty="0">
              <a:gradFill>
                <a:gsLst>
                  <a:gs pos="100000">
                    <a:schemeClr val="tx1"/>
                  </a:gs>
                  <a:gs pos="0">
                    <a:schemeClr val="tx1"/>
                  </a:gs>
                </a:gsLst>
                <a:lin ang="5400000" scaled="1"/>
              </a:gradFill>
            </a:endParaRPr>
          </a:p>
        </p:txBody>
      </p:sp>
      <p:cxnSp>
        <p:nvCxnSpPr>
          <p:cNvPr id="102" name="Straight Arrow Connector 101"/>
          <p:cNvCxnSpPr/>
          <p:nvPr/>
        </p:nvCxnSpPr>
        <p:spPr>
          <a:xfrm flipH="1" flipV="1">
            <a:off x="5820773" y="3477718"/>
            <a:ext cx="1827290" cy="415036"/>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5668255" y="4113177"/>
            <a:ext cx="1979808" cy="326167"/>
          </a:xfrm>
          <a:prstGeom prst="straightConnector1">
            <a:avLst/>
          </a:prstGeom>
          <a:ln w="38100">
            <a:solidFill>
              <a:srgbClr val="FFFF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380919" y="3531779"/>
            <a:ext cx="0" cy="869502"/>
          </a:xfrm>
          <a:prstGeom prst="straightConnector1">
            <a:avLst/>
          </a:prstGeom>
          <a:ln w="38100">
            <a:solidFill>
              <a:schemeClr val="bg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951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06604" y="3187717"/>
            <a:ext cx="9086812" cy="830997"/>
          </a:xfrm>
          <a:prstGeom prst="rect">
            <a:avLst/>
          </a:prstGeom>
        </p:spPr>
        <p:txBody>
          <a:bodyPr wrap="square">
            <a:spAutoFit/>
          </a:bodyPr>
          <a:lstStyle/>
          <a:p>
            <a:pPr lvl="0" defTabSz="914099" fontAlgn="base">
              <a:spcBef>
                <a:spcPct val="0"/>
              </a:spcBef>
              <a:spcAft>
                <a:spcPct val="0"/>
              </a:spcAft>
            </a:pPr>
            <a:r>
              <a:rPr lang="en-US" sz="48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 Active Directory</a:t>
            </a:r>
          </a:p>
        </p:txBody>
      </p:sp>
    </p:spTree>
    <p:extLst>
      <p:ext uri="{BB962C8B-B14F-4D97-AF65-F5344CB8AC3E}">
        <p14:creationId xmlns:p14="http://schemas.microsoft.com/office/powerpoint/2010/main" val="10025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a:t>
            </a:r>
            <a:r>
              <a:rPr lang="en-US" dirty="0"/>
              <a:t> wizard automatically launches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799019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Windows Azure AD Credentials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6" y="2011733"/>
            <a:ext cx="5326668" cy="3766156"/>
          </a:xfrm>
        </p:spPr>
      </p:pic>
    </p:spTree>
    <p:extLst>
      <p:ext uri="{BB962C8B-B14F-4D97-AF65-F5344CB8AC3E}">
        <p14:creationId xmlns:p14="http://schemas.microsoft.com/office/powerpoint/2010/main" val="2818697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Windows Server AD Credentials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46703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183441" y="120061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Entenda</a:t>
            </a:r>
            <a:r>
              <a:rPr lang="en-US" dirty="0"/>
              <a:t> </a:t>
            </a:r>
            <a:r>
              <a:rPr lang="en-US" dirty="0" err="1"/>
              <a:t>nuvem</a:t>
            </a:r>
            <a:r>
              <a:rPr lang="en-US" dirty="0"/>
              <a:t> </a:t>
            </a:r>
            <a:r>
              <a:rPr lang="en-US" dirty="0" err="1"/>
              <a:t>como</a:t>
            </a:r>
            <a:r>
              <a:rPr lang="en-US" dirty="0"/>
              <a:t>:</a:t>
            </a:r>
          </a:p>
        </p:txBody>
      </p:sp>
      <p:sp>
        <p:nvSpPr>
          <p:cNvPr id="13" name="Content Placeholder 2"/>
          <p:cNvSpPr>
            <a:spLocks noGrp="1"/>
          </p:cNvSpPr>
          <p:nvPr>
            <p:ph type="body" sz="quarter" idx="10"/>
          </p:nvPr>
        </p:nvSpPr>
        <p:spPr>
          <a:xfrm>
            <a:off x="5177778" y="2190866"/>
            <a:ext cx="6375178" cy="3162404"/>
          </a:xfrm>
        </p:spPr>
        <p:txBody>
          <a:bodyPr/>
          <a:lstStyle/>
          <a:p>
            <a:pPr marL="460375" indent="-457200">
              <a:lnSpc>
                <a:spcPct val="100000"/>
              </a:lnSpc>
              <a:buFont typeface="Wingdings" pitchFamily="2" charset="2"/>
              <a:buChar char="ß"/>
            </a:pPr>
            <a:r>
              <a:rPr lang="en-US" sz="2800" dirty="0"/>
              <a:t>Uma rede global de </a:t>
            </a:r>
            <a:r>
              <a:rPr lang="en-US" sz="2800" dirty="0" err="1"/>
              <a:t>servidores</a:t>
            </a:r>
            <a:endParaRPr lang="en-US" sz="2800" dirty="0"/>
          </a:p>
          <a:p>
            <a:pPr marL="460375" indent="-457200">
              <a:lnSpc>
                <a:spcPct val="100000"/>
              </a:lnSpc>
              <a:buFont typeface="Wingdings" pitchFamily="2" charset="2"/>
              <a:buChar char="ß"/>
            </a:pPr>
            <a:r>
              <a:rPr lang="en-US" sz="2800" dirty="0" err="1"/>
              <a:t>Operam</a:t>
            </a:r>
            <a:r>
              <a:rPr lang="en-US" sz="2800" dirty="0"/>
              <a:t> </a:t>
            </a:r>
            <a:r>
              <a:rPr lang="en-US" sz="2800" dirty="0" err="1"/>
              <a:t>em</a:t>
            </a:r>
            <a:r>
              <a:rPr lang="en-US" sz="2800" dirty="0"/>
              <a:t> um </a:t>
            </a:r>
            <a:r>
              <a:rPr lang="en-US" sz="2800" dirty="0" err="1"/>
              <a:t>ecosistema</a:t>
            </a:r>
            <a:r>
              <a:rPr lang="en-US" sz="2800" dirty="0"/>
              <a:t> </a:t>
            </a:r>
            <a:r>
              <a:rPr lang="en-US" sz="2800" dirty="0" err="1"/>
              <a:t>único</a:t>
            </a:r>
            <a:endParaRPr lang="en-US" sz="2800" dirty="0"/>
          </a:p>
          <a:p>
            <a:pPr marL="460375" indent="-457200">
              <a:lnSpc>
                <a:spcPct val="100000"/>
              </a:lnSpc>
              <a:buFont typeface="Wingdings" pitchFamily="2" charset="2"/>
              <a:buChar char="ß"/>
            </a:pPr>
            <a:r>
              <a:rPr lang="en-US" sz="2800" dirty="0" err="1"/>
              <a:t>Armazena</a:t>
            </a:r>
            <a:r>
              <a:rPr lang="en-US" sz="2800" dirty="0"/>
              <a:t> e </a:t>
            </a:r>
            <a:r>
              <a:rPr lang="en-US" sz="2800" dirty="0" err="1"/>
              <a:t>gerencia</a:t>
            </a:r>
            <a:r>
              <a:rPr lang="en-US" sz="2800" dirty="0"/>
              <a:t> dados</a:t>
            </a:r>
          </a:p>
          <a:p>
            <a:pPr marL="460375" indent="-457200">
              <a:lnSpc>
                <a:spcPct val="100000"/>
              </a:lnSpc>
              <a:buFont typeface="Wingdings" pitchFamily="2" charset="2"/>
              <a:buChar char="ß"/>
            </a:pPr>
            <a:r>
              <a:rPr lang="en-US" sz="2800" dirty="0" err="1"/>
              <a:t>Executa</a:t>
            </a:r>
            <a:r>
              <a:rPr lang="en-US" sz="2800" dirty="0"/>
              <a:t> </a:t>
            </a:r>
            <a:r>
              <a:rPr lang="en-US" sz="2800" dirty="0" err="1"/>
              <a:t>aplicativos</a:t>
            </a:r>
            <a:endParaRPr lang="en-US" sz="2800" dirty="0"/>
          </a:p>
          <a:p>
            <a:pPr marL="460375" indent="-457200">
              <a:lnSpc>
                <a:spcPct val="100000"/>
              </a:lnSpc>
              <a:buFont typeface="Wingdings" pitchFamily="2" charset="2"/>
              <a:buChar char="ß"/>
            </a:pPr>
            <a:r>
              <a:rPr lang="en-US" sz="2800" dirty="0" err="1"/>
              <a:t>Fornece</a:t>
            </a:r>
            <a:r>
              <a:rPr lang="en-US" sz="2800" dirty="0"/>
              <a:t> </a:t>
            </a:r>
            <a:r>
              <a:rPr lang="en-US" sz="2800" dirty="0" err="1"/>
              <a:t>conteúdos</a:t>
            </a:r>
            <a:r>
              <a:rPr lang="en-US" sz="2800" dirty="0"/>
              <a:t> e </a:t>
            </a:r>
            <a:r>
              <a:rPr lang="en-US" sz="2800" dirty="0" err="1"/>
              <a:t>serviços</a:t>
            </a:r>
            <a:endParaRPr lang="en-US" sz="2800" dirty="0"/>
          </a:p>
          <a:p>
            <a:pPr marL="460375" indent="-457200">
              <a:lnSpc>
                <a:spcPct val="100000"/>
              </a:lnSpc>
              <a:buFont typeface="Wingdings" pitchFamily="2" charset="2"/>
              <a:buChar char="ß"/>
            </a:pPr>
            <a:r>
              <a:rPr lang="en-US" sz="2800" dirty="0" err="1"/>
              <a:t>Pode</a:t>
            </a:r>
            <a:r>
              <a:rPr lang="en-US" sz="2800" dirty="0"/>
              <a:t> ser </a:t>
            </a:r>
            <a:r>
              <a:rPr lang="en-US" sz="2800" dirty="0" err="1"/>
              <a:t>pública</a:t>
            </a:r>
            <a:r>
              <a:rPr lang="en-US" sz="2800" dirty="0"/>
              <a:t>, </a:t>
            </a:r>
            <a:r>
              <a:rPr lang="en-US" sz="2800" dirty="0" err="1"/>
              <a:t>privada</a:t>
            </a:r>
            <a:r>
              <a:rPr lang="en-US" sz="2800" dirty="0"/>
              <a:t> </a:t>
            </a:r>
            <a:r>
              <a:rPr lang="en-US" sz="2800" dirty="0" err="1"/>
              <a:t>ou</a:t>
            </a:r>
            <a:r>
              <a:rPr lang="en-US" sz="2800" dirty="0"/>
              <a:t> </a:t>
            </a:r>
            <a:r>
              <a:rPr lang="en-US" sz="2800" dirty="0" err="1"/>
              <a:t>híbrida</a:t>
            </a:r>
            <a:endParaRPr lang="en-US" sz="2800" dirty="0"/>
          </a:p>
        </p:txBody>
      </p:sp>
      <p:pic>
        <p:nvPicPr>
          <p:cNvPr id="5" name="Picture 2" descr="Resultado de imagem para nuvem">
            <a:extLst>
              <a:ext uri="{FF2B5EF4-FFF2-40B4-BE49-F238E27FC236}">
                <a16:creationId xmlns:a16="http://schemas.microsoft.com/office/drawing/2014/main" id="{A024C4E4-88AA-40EF-8B0D-874529943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1" y="1793148"/>
            <a:ext cx="3271704" cy="327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5789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Hashed Password Sync</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3750737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done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8227" y="2011733"/>
            <a:ext cx="5326669" cy="3766156"/>
          </a:xfrm>
        </p:spPr>
      </p:pic>
    </p:spTree>
    <p:extLst>
      <p:ext uri="{BB962C8B-B14F-4D97-AF65-F5344CB8AC3E}">
        <p14:creationId xmlns:p14="http://schemas.microsoft.com/office/powerpoint/2010/main" val="1603739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Finished – Sync will start automatically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770" y="1867391"/>
            <a:ext cx="5326668" cy="3766156"/>
          </a:xfrm>
        </p:spPr>
      </p:pic>
      <p:sp>
        <p:nvSpPr>
          <p:cNvPr id="5" name="TextBox 4"/>
          <p:cNvSpPr txBox="1"/>
          <p:nvPr/>
        </p:nvSpPr>
        <p:spPr>
          <a:xfrm>
            <a:off x="1" y="6002545"/>
            <a:ext cx="12188824" cy="523092"/>
          </a:xfrm>
          <a:prstGeom prst="rect">
            <a:avLst/>
          </a:prstGeom>
          <a:noFill/>
        </p:spPr>
        <p:txBody>
          <a:bodyPr wrap="square" rtlCol="0">
            <a:spAutoFit/>
          </a:bodyPr>
          <a:lstStyle/>
          <a:p>
            <a:pPr algn="ctr"/>
            <a:r>
              <a:rPr lang="en-US" sz="2799" dirty="0">
                <a:solidFill>
                  <a:schemeClr val="bg1"/>
                </a:solidFill>
              </a:rPr>
              <a:t>No need to install on multiple DC’s.  No reboot required!</a:t>
            </a:r>
          </a:p>
        </p:txBody>
      </p:sp>
    </p:spTree>
    <p:extLst>
      <p:ext uri="{BB962C8B-B14F-4D97-AF65-F5344CB8AC3E}">
        <p14:creationId xmlns:p14="http://schemas.microsoft.com/office/powerpoint/2010/main" val="3355721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06604" y="3187717"/>
            <a:ext cx="9086812" cy="830997"/>
          </a:xfrm>
          <a:prstGeom prst="rect">
            <a:avLst/>
          </a:prstGeom>
        </p:spPr>
        <p:txBody>
          <a:bodyPr wrap="square">
            <a:spAutoFit/>
          </a:bodyPr>
          <a:lstStyle/>
          <a:p>
            <a:pPr lvl="0" defTabSz="914099" fontAlgn="base">
              <a:spcBef>
                <a:spcPct val="0"/>
              </a:spcBef>
              <a:spcAft>
                <a:spcPct val="0"/>
              </a:spcAft>
            </a:pPr>
            <a:r>
              <a:rPr lang="en-US" sz="48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Windows Azure Active Directory</a:t>
            </a:r>
          </a:p>
        </p:txBody>
      </p:sp>
    </p:spTree>
    <p:extLst>
      <p:ext uri="{BB962C8B-B14F-4D97-AF65-F5344CB8AC3E}">
        <p14:creationId xmlns:p14="http://schemas.microsoft.com/office/powerpoint/2010/main" val="32939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4" name="Picture 3"/>
          <p:cNvPicPr>
            <a:picLocks noChangeAspect="1"/>
          </p:cNvPicPr>
          <p:nvPr/>
        </p:nvPicPr>
        <p:blipFill>
          <a:blip r:embed="rId3"/>
          <a:stretch>
            <a:fillRect/>
          </a:stretch>
        </p:blipFill>
        <p:spPr>
          <a:xfrm>
            <a:off x="1569243" y="1406525"/>
            <a:ext cx="9048750" cy="5238750"/>
          </a:xfrm>
          <a:prstGeom prst="rect">
            <a:avLst/>
          </a:prstGeom>
        </p:spPr>
      </p:pic>
    </p:spTree>
    <p:extLst>
      <p:ext uri="{BB962C8B-B14F-4D97-AF65-F5344CB8AC3E}">
        <p14:creationId xmlns:p14="http://schemas.microsoft.com/office/powerpoint/2010/main" val="3313531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4" name="Picture 3"/>
          <p:cNvPicPr>
            <a:picLocks noChangeAspect="1"/>
          </p:cNvPicPr>
          <p:nvPr/>
        </p:nvPicPr>
        <p:blipFill>
          <a:blip r:embed="rId3"/>
          <a:stretch>
            <a:fillRect/>
          </a:stretch>
        </p:blipFill>
        <p:spPr>
          <a:xfrm>
            <a:off x="1883568" y="1457325"/>
            <a:ext cx="8420100" cy="5238750"/>
          </a:xfrm>
          <a:prstGeom prst="rect">
            <a:avLst/>
          </a:prstGeom>
        </p:spPr>
      </p:pic>
    </p:spTree>
    <p:extLst>
      <p:ext uri="{BB962C8B-B14F-4D97-AF65-F5344CB8AC3E}">
        <p14:creationId xmlns:p14="http://schemas.microsoft.com/office/powerpoint/2010/main" val="221905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SSO with Azure AD and ASP.NET</a:t>
            </a:r>
          </a:p>
        </p:txBody>
      </p:sp>
      <p:pic>
        <p:nvPicPr>
          <p:cNvPr id="5" name="Picture 4"/>
          <p:cNvPicPr>
            <a:picLocks noChangeAspect="1"/>
          </p:cNvPicPr>
          <p:nvPr/>
        </p:nvPicPr>
        <p:blipFill>
          <a:blip r:embed="rId3"/>
          <a:stretch>
            <a:fillRect/>
          </a:stretch>
        </p:blipFill>
        <p:spPr>
          <a:xfrm>
            <a:off x="2374899" y="1350146"/>
            <a:ext cx="7437438" cy="5482454"/>
          </a:xfrm>
          <a:prstGeom prst="rect">
            <a:avLst/>
          </a:prstGeom>
        </p:spPr>
      </p:pic>
    </p:spTree>
    <p:extLst>
      <p:ext uri="{BB962C8B-B14F-4D97-AF65-F5344CB8AC3E}">
        <p14:creationId xmlns:p14="http://schemas.microsoft.com/office/powerpoint/2010/main" val="3432466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66800" y="2608263"/>
            <a:ext cx="4153254" cy="1495794"/>
          </a:xfrm>
        </p:spPr>
        <p:txBody>
          <a:bodyPr/>
          <a:lstStyle/>
          <a:p>
            <a:pPr algn="r"/>
            <a:r>
              <a:rPr lang="en-US" dirty="0"/>
              <a:t>application </a:t>
            </a:r>
            <a:br>
              <a:rPr lang="en-US" dirty="0"/>
            </a:br>
            <a:r>
              <a:rPr lang="en-US" dirty="0"/>
              <a:t>building blocks</a:t>
            </a:r>
            <a:endParaRPr lang="en-US" dirty="0">
              <a:solidFill>
                <a:schemeClr val="bg1"/>
              </a:solidFill>
            </a:endParaRPr>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err="1">
                  <a:gradFill>
                    <a:gsLst>
                      <a:gs pos="0">
                        <a:srgbClr val="FFFFFF"/>
                      </a:gs>
                      <a:gs pos="100000">
                        <a:srgbClr val="FFFFFF"/>
                      </a:gs>
                    </a:gsLst>
                    <a:lin ang="5400000" scaled="0"/>
                  </a:gradFill>
                </a:rPr>
                <a:t>HDInsight</a:t>
              </a:r>
              <a:endParaRPr lang="en-US"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Cache</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7659355" y="2467965"/>
            <a:ext cx="1896557" cy="1772642"/>
            <a:chOff x="5656726" y="4341709"/>
            <a:chExt cx="1896557" cy="1772642"/>
          </a:xfrm>
        </p:grpSpPr>
        <p:sp>
          <p:nvSpPr>
            <p:cNvPr id="29" name="Rectangle 28"/>
            <p:cNvSpPr/>
            <p:nvPr/>
          </p:nvSpPr>
          <p:spPr bwMode="auto">
            <a:xfrm>
              <a:off x="5656726" y="434170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SQL DB</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908881" cy="1772642"/>
            <a:chOff x="9645631" y="2476591"/>
            <a:chExt cx="1908881" cy="1772642"/>
          </a:xfrm>
          <a:solidFill>
            <a:srgbClr val="92D050"/>
          </a:solidFill>
        </p:grpSpPr>
        <p:sp>
          <p:nvSpPr>
            <p:cNvPr id="23" name="Rectangle 22"/>
            <p:cNvSpPr/>
            <p:nvPr/>
          </p:nvSpPr>
          <p:spPr bwMode="auto">
            <a:xfrm>
              <a:off x="9645631" y="2476591"/>
              <a:ext cx="1908881"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Active Directory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1035" y="2616889"/>
              <a:ext cx="707587" cy="707587"/>
            </a:xfrm>
            <a:prstGeom prst="rect">
              <a:avLst/>
            </a:prstGeom>
            <a:grpFill/>
          </p:spPr>
        </p:pic>
      </p:grpSp>
      <p:grpSp>
        <p:nvGrpSpPr>
          <p:cNvPr id="5" name="Group 4"/>
          <p:cNvGrpSpPr/>
          <p:nvPr/>
        </p:nvGrpSpPr>
        <p:grpSpPr>
          <a:xfrm>
            <a:off x="5687023" y="4315831"/>
            <a:ext cx="1896557" cy="1772642"/>
            <a:chOff x="5665775" y="596839"/>
            <a:chExt cx="1896557" cy="1772642"/>
          </a:xfrm>
          <a:solidFill>
            <a:srgbClr val="92D050"/>
          </a:solidFill>
        </p:grpSpPr>
        <p:sp>
          <p:nvSpPr>
            <p:cNvPr id="14" name="Rectangle 13"/>
            <p:cNvSpPr/>
            <p:nvPr/>
          </p:nvSpPr>
          <p:spPr bwMode="auto">
            <a:xfrm>
              <a:off x="5665775"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grpFill/>
          </p:spPr>
        </p:pic>
      </p:grpSp>
      <p:grpSp>
        <p:nvGrpSpPr>
          <p:cNvPr id="35" name="Group 34"/>
          <p:cNvGrpSpPr/>
          <p:nvPr/>
        </p:nvGrpSpPr>
        <p:grpSpPr>
          <a:xfrm>
            <a:off x="7648554" y="4321969"/>
            <a:ext cx="1896557" cy="1772642"/>
            <a:chOff x="7651179" y="2466267"/>
            <a:chExt cx="1896557" cy="1772642"/>
          </a:xfrm>
        </p:grpSpPr>
        <p:sp>
          <p:nvSpPr>
            <p:cNvPr id="20" name="Rectangle 19"/>
            <p:cNvSpPr/>
            <p:nvPr/>
          </p:nvSpPr>
          <p:spPr bwMode="auto">
            <a:xfrm>
              <a:off x="7651179"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Service Bus</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p:cNvSpPr/>
          <p:nvPr/>
        </p:nvSpPr>
        <p:spPr bwMode="auto">
          <a:xfrm>
            <a:off x="3705827"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Mobile</a:t>
            </a:r>
          </a:p>
        </p:txBody>
      </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Traffic </a:t>
              </a:r>
              <a:r>
                <a:rPr lang="en-US" dirty="0" err="1">
                  <a:gradFill>
                    <a:gsLst>
                      <a:gs pos="0">
                        <a:srgbClr val="FFFFFF"/>
                      </a:gs>
                      <a:gs pos="100000">
                        <a:srgbClr val="FFFFFF"/>
                      </a:gs>
                    </a:gsLst>
                    <a:lin ang="5400000" scaled="0"/>
                  </a:gradFill>
                </a:rPr>
                <a:t>Mgr</a:t>
              </a:r>
              <a:endParaRPr lang="en-US" dirty="0">
                <a:gradFill>
                  <a:gsLst>
                    <a:gs pos="0">
                      <a:srgbClr val="FFFFFF"/>
                    </a:gs>
                    <a:gs pos="100000">
                      <a:srgbClr val="FFFFFF"/>
                    </a:gs>
                  </a:gsLst>
                  <a:lin ang="5400000" scaled="0"/>
                </a:gradFill>
              </a:endParaRP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640703" y="622717"/>
            <a:ext cx="1896557" cy="1772642"/>
            <a:chOff x="9640703" y="622717"/>
            <a:chExt cx="1896557" cy="1772642"/>
          </a:xfrm>
        </p:grpSpPr>
        <p:sp>
          <p:nvSpPr>
            <p:cNvPr id="40" name="Rectangle 39"/>
            <p:cNvSpPr/>
            <p:nvPr/>
          </p:nvSpPr>
          <p:spPr bwMode="auto">
            <a:xfrm>
              <a:off x="9640703" y="622717"/>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a:tabLst>
                  <a:tab pos="1089025" algn="l"/>
                </a:tabLst>
              </a:pPr>
              <a:r>
                <a:rPr lang="en-US" altLang="ja-JP" sz="2000" dirty="0">
                  <a:latin typeface="+mj-lt"/>
                  <a:ea typeface="メイリオ" pitchFamily="50" charset="-128"/>
                  <a:cs typeface="Segoe UI Light" panose="020B0502040204020203" pitchFamily="34" charset="0"/>
                </a:rPr>
                <a:t>Cloud services</a:t>
              </a:r>
              <a:endParaRPr lang="en-US" sz="2000" dirty="0">
                <a:latin typeface="+mj-lt"/>
                <a:ea typeface="メイリオ" pitchFamily="50" charset="-128"/>
                <a:cs typeface="Segoe UI Light" panose="020B0502040204020203" pitchFamily="34" charset="0"/>
              </a:endParaRPr>
            </a:p>
          </p:txBody>
        </p:sp>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36762" y="772604"/>
              <a:ext cx="1101304" cy="1101304"/>
            </a:xfrm>
            <a:prstGeom prst="rect">
              <a:avLst/>
            </a:prstGeom>
            <a:noFill/>
          </p:spPr>
        </p:pic>
      </p:grpSp>
      <p:sp>
        <p:nvSpPr>
          <p:cNvPr id="45" name="Rectangle 44"/>
          <p:cNvSpPr/>
          <p:nvPr/>
        </p:nvSpPr>
        <p:spPr bwMode="auto">
          <a:xfrm>
            <a:off x="9640972" y="4316082"/>
            <a:ext cx="1896288" cy="1772391"/>
          </a:xfrm>
          <a:prstGeom prst="rect">
            <a:avLst/>
          </a:prstGeom>
          <a:solidFill>
            <a:srgbClr val="92D050"/>
          </a:solidFill>
          <a:ln w="762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91427" rIns="91423" bIns="182854" numCol="1" rtlCol="0" anchor="b"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B</a:t>
            </a:r>
            <a:r>
              <a:rPr lang="en-US" sz="2400" dirty="0">
                <a:gradFill>
                  <a:gsLst>
                    <a:gs pos="0">
                      <a:srgbClr val="FFFFFF"/>
                    </a:gs>
                    <a:gs pos="100000">
                      <a:srgbClr val="FFFFFF"/>
                    </a:gs>
                  </a:gsLst>
                  <a:lin ang="5400000" scaled="0"/>
                </a:gradFill>
              </a:rPr>
              <a:t>izTalk</a:t>
            </a:r>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70269" y="4533464"/>
            <a:ext cx="998688" cy="1018967"/>
          </a:xfrm>
          <a:prstGeom prst="rect">
            <a:avLst/>
          </a:prstGeom>
        </p:spPr>
      </p:pic>
      <p:sp>
        <p:nvSpPr>
          <p:cNvPr id="44" name="Rectangle 43"/>
          <p:cNvSpPr/>
          <p:nvPr/>
        </p:nvSpPr>
        <p:spPr bwMode="auto">
          <a:xfrm>
            <a:off x="1724631" y="4315831"/>
            <a:ext cx="1896557" cy="17726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Sites</a:t>
            </a:r>
          </a:p>
        </p:txBody>
      </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12429" y="4674354"/>
            <a:ext cx="822913" cy="822913"/>
          </a:xfrm>
          <a:prstGeom prst="rect">
            <a:avLst/>
          </a:prstGeom>
        </p:spPr>
      </p:pic>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13996" y="4690336"/>
            <a:ext cx="480218" cy="790947"/>
          </a:xfrm>
          <a:prstGeom prst="rect">
            <a:avLst/>
          </a:prstGeom>
        </p:spPr>
      </p:pic>
    </p:spTree>
    <p:extLst>
      <p:ext uri="{BB962C8B-B14F-4D97-AF65-F5344CB8AC3E}">
        <p14:creationId xmlns:p14="http://schemas.microsoft.com/office/powerpoint/2010/main" val="1120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55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4056" y="1996753"/>
            <a:ext cx="3470346" cy="3243606"/>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Hybrid Consistency</a:t>
            </a:r>
          </a:p>
        </p:txBody>
      </p:sp>
      <p:sp>
        <p:nvSpPr>
          <p:cNvPr id="1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dirty="0">
                <a:solidFill>
                  <a:schemeClr val="bg1"/>
                </a:solidFill>
              </a:rPr>
              <a:t>Windows Azure</a:t>
            </a:r>
          </a:p>
        </p:txBody>
      </p:sp>
      <p:grpSp>
        <p:nvGrpSpPr>
          <p:cNvPr id="15" name="Group 14"/>
          <p:cNvGrpSpPr/>
          <p:nvPr/>
        </p:nvGrpSpPr>
        <p:grpSpPr>
          <a:xfrm>
            <a:off x="717325" y="1996752"/>
            <a:ext cx="9997527" cy="3243605"/>
            <a:chOff x="627895" y="2692245"/>
            <a:chExt cx="6296788" cy="2042935"/>
          </a:xfrm>
        </p:grpSpPr>
        <p:sp>
          <p:nvSpPr>
            <p:cNvPr id="12" name="Rectangle 11"/>
            <p:cNvSpPr/>
            <p:nvPr/>
          </p:nvSpPr>
          <p:spPr bwMode="auto">
            <a:xfrm>
              <a:off x="627895" y="2692245"/>
              <a:ext cx="2185744" cy="2042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Move Faster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611" y="3215743"/>
              <a:ext cx="1061072" cy="646289"/>
            </a:xfrm>
            <a:prstGeom prst="rect">
              <a:avLst/>
            </a:prstGeom>
          </p:spPr>
        </p:pic>
      </p:grpSp>
      <p:sp>
        <p:nvSpPr>
          <p:cNvPr id="13" name="Rectangle 12"/>
          <p:cNvSpPr/>
          <p:nvPr/>
        </p:nvSpPr>
        <p:spPr bwMode="auto">
          <a:xfrm>
            <a:off x="4370691" y="1996753"/>
            <a:ext cx="3470346" cy="32436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274320" numCol="1" rtlCol="0" anchor="b" anchorCtr="0" compatLnSpc="1">
            <a:prstTxWarp prst="textNoShape">
              <a:avLst/>
            </a:prstTxWarp>
          </a:bodyPr>
          <a:lstStyle/>
          <a:p>
            <a:pPr algn="ctr" defTabSz="914099" fontAlgn="base">
              <a:spcBef>
                <a:spcPct val="0"/>
              </a:spcBef>
              <a:spcAft>
                <a:spcPct val="0"/>
              </a:spcAft>
            </a:pPr>
            <a:r>
              <a:rPr lang="en-US" sz="3200" dirty="0">
                <a:gradFill>
                  <a:gsLst>
                    <a:gs pos="0">
                      <a:srgbClr val="FFFFFF"/>
                    </a:gs>
                    <a:gs pos="100000">
                      <a:srgbClr val="FFFFFF"/>
                    </a:gs>
                  </a:gsLst>
                  <a:lin ang="5400000" scaled="0"/>
                </a:gradFill>
              </a:rPr>
              <a:t>Save Money</a:t>
            </a:r>
          </a:p>
        </p:txBody>
      </p:sp>
      <p:sp>
        <p:nvSpPr>
          <p:cNvPr id="16" name="Freeform 123"/>
          <p:cNvSpPr>
            <a:spLocks noEditPoints="1"/>
          </p:cNvSpPr>
          <p:nvPr/>
        </p:nvSpPr>
        <p:spPr bwMode="black">
          <a:xfrm>
            <a:off x="1653221" y="2730421"/>
            <a:ext cx="1448438" cy="150415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5552769" y="2730421"/>
            <a:ext cx="912109" cy="1828193"/>
          </a:xfrm>
          <a:prstGeom prst="rect">
            <a:avLst/>
          </a:prstGeom>
          <a:noFill/>
        </p:spPr>
        <p:txBody>
          <a:bodyPr wrap="none" lIns="0" tIns="0" rIns="0" bIns="0" rtlCol="0">
            <a:spAutoFit/>
          </a:bodyPr>
          <a:lstStyle/>
          <a:p>
            <a:pPr>
              <a:lnSpc>
                <a:spcPct val="90000"/>
              </a:lnSpc>
              <a:spcBef>
                <a:spcPct val="20000"/>
              </a:spcBef>
              <a:buSzPct val="80000"/>
            </a:pPr>
            <a:r>
              <a:rPr lang="en-US" sz="13200" dirty="0">
                <a:solidFill>
                  <a:schemeClr val="bg1"/>
                </a:solidFill>
              </a:rPr>
              <a:t>$</a:t>
            </a:r>
          </a:p>
        </p:txBody>
      </p:sp>
    </p:spTree>
    <p:extLst>
      <p:ext uri="{BB962C8B-B14F-4D97-AF65-F5344CB8AC3E}">
        <p14:creationId xmlns:p14="http://schemas.microsoft.com/office/powerpoint/2010/main" val="9396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7693"/>
            <a:ext cx="12188825" cy="10091167"/>
          </a:xfrm>
          <a:prstGeom prst="rect">
            <a:avLst/>
          </a:prstGeom>
        </p:spPr>
      </p:pic>
      <p:sp>
        <p:nvSpPr>
          <p:cNvPr id="5" name="TextBox 4"/>
          <p:cNvSpPr txBox="1"/>
          <p:nvPr/>
        </p:nvSpPr>
        <p:spPr>
          <a:xfrm rot="10800000" flipV="1">
            <a:off x="790307" y="5002232"/>
            <a:ext cx="10769416" cy="1107707"/>
          </a:xfrm>
          <a:prstGeom prst="rect">
            <a:avLst/>
          </a:prstGeom>
          <a:noFill/>
        </p:spPr>
        <p:txBody>
          <a:bodyPr wrap="square" rtlCol="0">
            <a:spAutoFit/>
          </a:bodyPr>
          <a:lstStyle/>
          <a:p>
            <a:pPr algn="ctr"/>
            <a:r>
              <a:rPr lang="en-US" sz="6598" dirty="0">
                <a:solidFill>
                  <a:srgbClr val="006699"/>
                </a:solidFill>
              </a:rPr>
              <a:t>http://friday.azure.com</a:t>
            </a:r>
          </a:p>
        </p:txBody>
      </p:sp>
    </p:spTree>
    <p:extLst>
      <p:ext uri="{BB962C8B-B14F-4D97-AF65-F5344CB8AC3E}">
        <p14:creationId xmlns:p14="http://schemas.microsoft.com/office/powerpoint/2010/main" val="1719911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1124695"/>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Organização</a:t>
            </a:r>
            <a:endParaRPr lang="en-US" dirty="0"/>
          </a:p>
        </p:txBody>
      </p:sp>
      <p:sp>
        <p:nvSpPr>
          <p:cNvPr id="13" name="Content Placeholder 2"/>
          <p:cNvSpPr>
            <a:spLocks noGrp="1"/>
          </p:cNvSpPr>
          <p:nvPr>
            <p:ph type="body" sz="quarter" idx="10"/>
          </p:nvPr>
        </p:nvSpPr>
        <p:spPr>
          <a:xfrm>
            <a:off x="4877594" y="2072608"/>
            <a:ext cx="6603204" cy="3247043"/>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Entidade</a:t>
            </a:r>
            <a:r>
              <a:rPr lang="en-US" sz="2800" dirty="0">
                <a:solidFill>
                  <a:schemeClr val="bg1">
                    <a:alpha val="99000"/>
                  </a:schemeClr>
                </a:solidFill>
              </a:rPr>
              <a:t> de </a:t>
            </a:r>
            <a:r>
              <a:rPr lang="en-US" sz="2800" dirty="0" err="1">
                <a:solidFill>
                  <a:schemeClr val="bg1">
                    <a:alpha val="99000"/>
                  </a:schemeClr>
                </a:solidFill>
              </a:rPr>
              <a:t>negócios</a:t>
            </a:r>
            <a:r>
              <a:rPr lang="en-US" sz="2800" dirty="0">
                <a:solidFill>
                  <a:schemeClr val="bg1">
                    <a:alpha val="99000"/>
                  </a:schemeClr>
                </a:solidFill>
              </a:rPr>
              <a:t>  que </a:t>
            </a:r>
            <a:r>
              <a:rPr lang="en-US" sz="2800" dirty="0" err="1">
                <a:solidFill>
                  <a:schemeClr val="bg1">
                    <a:alpha val="99000"/>
                  </a:schemeClr>
                </a:solidFill>
              </a:rPr>
              <a:t>utiliza</a:t>
            </a:r>
            <a:r>
              <a:rPr lang="en-US" sz="2800" dirty="0">
                <a:solidFill>
                  <a:schemeClr val="bg1">
                    <a:alpha val="99000"/>
                  </a:schemeClr>
                </a:solidFill>
              </a:rPr>
              <a:t> as </a:t>
            </a:r>
            <a:r>
              <a:rPr lang="en-US" sz="2800" dirty="0" err="1">
                <a:solidFill>
                  <a:schemeClr val="bg1">
                    <a:alpha val="99000"/>
                  </a:schemeClr>
                </a:solidFill>
              </a:rPr>
              <a:t>ofertas</a:t>
            </a:r>
            <a:r>
              <a:rPr lang="en-US" sz="2800" dirty="0">
                <a:solidFill>
                  <a:schemeClr val="bg1">
                    <a:alpha val="99000"/>
                  </a:schemeClr>
                </a:solidFill>
              </a:rPr>
              <a:t> de </a:t>
            </a:r>
            <a:r>
              <a:rPr lang="en-US" sz="2800" dirty="0" err="1">
                <a:solidFill>
                  <a:schemeClr val="bg1">
                    <a:alpha val="99000"/>
                  </a:schemeClr>
                </a:solidFill>
              </a:rPr>
              <a:t>nuvem</a:t>
            </a:r>
            <a:r>
              <a:rPr lang="en-US" sz="2800" dirty="0">
                <a:solidFill>
                  <a:schemeClr val="bg1">
                    <a:alpha val="99000"/>
                  </a:schemeClr>
                </a:solidFill>
              </a:rPr>
              <a:t> da </a:t>
            </a:r>
            <a:r>
              <a:rPr lang="en-US" sz="2800" dirty="0" err="1">
                <a:solidFill>
                  <a:schemeClr val="bg1">
                    <a:alpha val="99000"/>
                  </a:schemeClr>
                </a:solidFill>
              </a:rPr>
              <a:t>microsoft</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Geralmente</a:t>
            </a:r>
            <a:r>
              <a:rPr lang="en-US" sz="2800" dirty="0">
                <a:solidFill>
                  <a:schemeClr val="bg1">
                    <a:alpha val="99000"/>
                  </a:schemeClr>
                </a:solidFill>
              </a:rPr>
              <a:t> </a:t>
            </a:r>
            <a:r>
              <a:rPr lang="en-US" sz="2800" dirty="0" err="1">
                <a:solidFill>
                  <a:schemeClr val="bg1">
                    <a:alpha val="99000"/>
                  </a:schemeClr>
                </a:solidFill>
              </a:rPr>
              <a:t>identificada</a:t>
            </a:r>
            <a:r>
              <a:rPr lang="en-US" sz="2800" dirty="0">
                <a:solidFill>
                  <a:schemeClr val="bg1">
                    <a:alpha val="99000"/>
                  </a:schemeClr>
                </a:solidFill>
              </a:rPr>
              <a:t> por um </a:t>
            </a:r>
            <a:r>
              <a:rPr lang="en-US" sz="2800" dirty="0" err="1">
                <a:solidFill>
                  <a:schemeClr val="bg1">
                    <a:alpha val="99000"/>
                  </a:schemeClr>
                </a:solidFill>
              </a:rPr>
              <a:t>ou</a:t>
            </a:r>
            <a:r>
              <a:rPr lang="en-US" sz="2800" dirty="0">
                <a:solidFill>
                  <a:schemeClr val="bg1">
                    <a:alpha val="99000"/>
                  </a:schemeClr>
                </a:solidFill>
              </a:rPr>
              <a:t> </a:t>
            </a:r>
            <a:r>
              <a:rPr lang="en-US" sz="2800" dirty="0" err="1">
                <a:solidFill>
                  <a:schemeClr val="bg1">
                    <a:alpha val="99000"/>
                  </a:schemeClr>
                </a:solidFill>
              </a:rPr>
              <a:t>mais</a:t>
            </a:r>
            <a:r>
              <a:rPr lang="en-US" sz="2800" dirty="0">
                <a:solidFill>
                  <a:schemeClr val="bg1">
                    <a:alpha val="99000"/>
                  </a:schemeClr>
                </a:solidFill>
              </a:rPr>
              <a:t> </a:t>
            </a:r>
            <a:r>
              <a:rPr lang="en-US" sz="2800" dirty="0" err="1">
                <a:solidFill>
                  <a:schemeClr val="bg1">
                    <a:alpha val="99000"/>
                  </a:schemeClr>
                </a:solidFill>
              </a:rPr>
              <a:t>nomes</a:t>
            </a:r>
            <a:r>
              <a:rPr lang="en-US" sz="2800" dirty="0">
                <a:solidFill>
                  <a:schemeClr val="bg1">
                    <a:alpha val="99000"/>
                  </a:schemeClr>
                </a:solidFill>
              </a:rPr>
              <a:t> de </a:t>
            </a:r>
            <a:r>
              <a:rPr lang="en-US" sz="2800" dirty="0" err="1">
                <a:solidFill>
                  <a:schemeClr val="bg1">
                    <a:alpha val="99000"/>
                  </a:schemeClr>
                </a:solidFill>
              </a:rPr>
              <a:t>domínio</a:t>
            </a:r>
            <a:r>
              <a:rPr lang="en-US" sz="2800" dirty="0">
                <a:solidFill>
                  <a:schemeClr val="bg1">
                    <a:alpha val="99000"/>
                  </a:schemeClr>
                </a:solidFill>
              </a:rPr>
              <a:t> (lambda3.com.br é </a:t>
            </a:r>
            <a:r>
              <a:rPr lang="en-US" sz="2800" dirty="0" err="1">
                <a:solidFill>
                  <a:schemeClr val="bg1">
                    <a:alpha val="99000"/>
                  </a:schemeClr>
                </a:solidFill>
              </a:rPr>
              <a:t>uma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a:t>
            </a: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é um container para </a:t>
            </a:r>
            <a:r>
              <a:rPr lang="en-US" sz="2800" dirty="0" err="1">
                <a:solidFill>
                  <a:schemeClr val="bg1">
                    <a:alpha val="99000"/>
                  </a:schemeClr>
                </a:solidFill>
              </a:rPr>
              <a:t>diversas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p:txBody>
      </p:sp>
      <p:pic>
        <p:nvPicPr>
          <p:cNvPr id="1026" name="Picture 2" descr="Resultado de imagem para organization&quot;">
            <a:extLst>
              <a:ext uri="{FF2B5EF4-FFF2-40B4-BE49-F238E27FC236}">
                <a16:creationId xmlns:a16="http://schemas.microsoft.com/office/drawing/2014/main" id="{988A2FF7-5C81-4014-95E6-674B00D7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48" y="1756232"/>
            <a:ext cx="4533571" cy="193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96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205765" y="3364786"/>
            <a:ext cx="5591175" cy="1440394"/>
          </a:xfrm>
        </p:spPr>
        <p:txBody>
          <a:bodyPr/>
          <a:lstStyle/>
          <a:p>
            <a:pPr marL="0" indent="0">
              <a:buNone/>
            </a:pPr>
            <a:r>
              <a:rPr lang="en-US" sz="6000" dirty="0">
                <a:solidFill>
                  <a:srgbClr val="92D050"/>
                </a:solidFill>
                <a:latin typeface="Segoe Pro Semibold" panose="020B0702040504020203" pitchFamily="34" charset="0"/>
              </a:rPr>
              <a:t>start now.</a:t>
            </a:r>
          </a:p>
          <a:p>
            <a:pPr marL="0" indent="0">
              <a:buNone/>
            </a:pPr>
            <a:r>
              <a:rPr lang="en-US" sz="3600" dirty="0"/>
              <a:t>http://WindowsAzure.com</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4927"/>
          <a:stretch/>
        </p:blipFill>
        <p:spPr>
          <a:xfrm>
            <a:off x="935034" y="1023730"/>
            <a:ext cx="4772722" cy="5834270"/>
          </a:xfrm>
          <a:prstGeom prst="rect">
            <a:avLst/>
          </a:prstGeom>
        </p:spPr>
      </p:pic>
      <p:pic>
        <p:nvPicPr>
          <p:cNvPr id="3" name="Picture 2"/>
          <p:cNvPicPr>
            <a:picLocks noChangeAspect="1"/>
          </p:cNvPicPr>
          <p:nvPr/>
        </p:nvPicPr>
        <p:blipFill>
          <a:blip r:embed="rId4"/>
          <a:stretch>
            <a:fillRect/>
          </a:stretch>
        </p:blipFill>
        <p:spPr>
          <a:xfrm>
            <a:off x="1125229" y="1358901"/>
            <a:ext cx="4410189" cy="2705100"/>
          </a:xfrm>
          <a:prstGeom prst="rect">
            <a:avLst/>
          </a:prstGeom>
        </p:spPr>
      </p:pic>
    </p:spTree>
    <p:extLst>
      <p:ext uri="{BB962C8B-B14F-4D97-AF65-F5344CB8AC3E}">
        <p14:creationId xmlns:p14="http://schemas.microsoft.com/office/powerpoint/2010/main" val="721431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27521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789163" y="1090189"/>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Assinaturas</a:t>
            </a:r>
            <a:endParaRPr lang="en-US" dirty="0"/>
          </a:p>
        </p:txBody>
      </p:sp>
      <p:sp>
        <p:nvSpPr>
          <p:cNvPr id="13" name="Content Placeholder 2"/>
          <p:cNvSpPr>
            <a:spLocks noGrp="1"/>
          </p:cNvSpPr>
          <p:nvPr>
            <p:ph type="body" sz="quarter" idx="10"/>
          </p:nvPr>
        </p:nvSpPr>
        <p:spPr>
          <a:xfrm>
            <a:off x="4825835" y="2038102"/>
            <a:ext cx="6603204" cy="2816156"/>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Contrato</a:t>
            </a:r>
            <a:r>
              <a:rPr lang="en-US" sz="2800" dirty="0">
                <a:solidFill>
                  <a:schemeClr val="bg1">
                    <a:alpha val="99000"/>
                  </a:schemeClr>
                </a:solidFill>
              </a:rPr>
              <a:t> com a Microsoft para </a:t>
            </a:r>
            <a:r>
              <a:rPr lang="en-US" sz="2800" dirty="0" err="1">
                <a:solidFill>
                  <a:schemeClr val="bg1">
                    <a:alpha val="99000"/>
                  </a:schemeClr>
                </a:solidFill>
              </a:rPr>
              <a:t>utilização</a:t>
            </a:r>
            <a:r>
              <a:rPr lang="en-US" sz="2800" dirty="0">
                <a:solidFill>
                  <a:schemeClr val="bg1">
                    <a:alpha val="99000"/>
                  </a:schemeClr>
                </a:solidFill>
              </a:rPr>
              <a:t> dos </a:t>
            </a:r>
            <a:r>
              <a:rPr lang="en-US" sz="2800" dirty="0" err="1">
                <a:solidFill>
                  <a:schemeClr val="bg1">
                    <a:alpha val="99000"/>
                  </a:schemeClr>
                </a:solidFill>
              </a:rPr>
              <a:t>serviços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assinatura</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licenças</a:t>
            </a:r>
            <a:r>
              <a:rPr lang="en-US" sz="2800" dirty="0">
                <a:solidFill>
                  <a:schemeClr val="bg1">
                    <a:alpha val="99000"/>
                  </a:schemeClr>
                </a:solidFill>
              </a:rPr>
              <a:t> (SaaS por </a:t>
            </a:r>
            <a:r>
              <a:rPr lang="en-US" sz="2800" dirty="0" err="1">
                <a:solidFill>
                  <a:schemeClr val="bg1">
                    <a:alpha val="99000"/>
                  </a:schemeClr>
                </a:solidFill>
              </a:rPr>
              <a:t>exemplo</a:t>
            </a:r>
            <a:r>
              <a:rPr lang="en-US" sz="2800" dirty="0">
                <a:solidFill>
                  <a:schemeClr val="bg1">
                    <a:alpha val="99000"/>
                  </a:schemeClr>
                </a:solidFill>
              </a:rPr>
              <a:t>)</a:t>
            </a:r>
          </a:p>
        </p:txBody>
      </p:sp>
      <p:pic>
        <p:nvPicPr>
          <p:cNvPr id="4100" name="Picture 4" descr="https://im4.ezgif.com/tmp/ezgif-4-5e52520c0987.png">
            <a:extLst>
              <a:ext uri="{FF2B5EF4-FFF2-40B4-BE49-F238E27FC236}">
                <a16:creationId xmlns:a16="http://schemas.microsoft.com/office/drawing/2014/main" id="{8EBA2F9D-20B9-4CA6-8AB0-03C02754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96" y="1090189"/>
            <a:ext cx="2686670" cy="268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55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996198" y="1176453"/>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err="1"/>
              <a:t>Grupos</a:t>
            </a:r>
            <a:r>
              <a:rPr lang="en-US" dirty="0"/>
              <a:t> de </a:t>
            </a:r>
            <a:r>
              <a:rPr lang="en-US" dirty="0" err="1"/>
              <a:t>Recursos</a:t>
            </a:r>
            <a:endParaRPr lang="en-US" dirty="0"/>
          </a:p>
        </p:txBody>
      </p:sp>
      <p:sp>
        <p:nvSpPr>
          <p:cNvPr id="13" name="Content Placeholder 2"/>
          <p:cNvSpPr>
            <a:spLocks noGrp="1"/>
          </p:cNvSpPr>
          <p:nvPr>
            <p:ph type="body" sz="quarter" idx="10"/>
          </p:nvPr>
        </p:nvSpPr>
        <p:spPr>
          <a:xfrm>
            <a:off x="5032870" y="2124366"/>
            <a:ext cx="6603204" cy="3908762"/>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Coleção</a:t>
            </a:r>
            <a:r>
              <a:rPr lang="en-US" sz="2800" dirty="0">
                <a:solidFill>
                  <a:schemeClr val="bg1">
                    <a:alpha val="99000"/>
                  </a:schemeClr>
                </a:solidFill>
              </a:rPr>
              <a:t> </a:t>
            </a:r>
            <a:r>
              <a:rPr lang="en-US" sz="2800" dirty="0" err="1">
                <a:solidFill>
                  <a:schemeClr val="bg1">
                    <a:alpha val="99000"/>
                  </a:schemeClr>
                </a:solidFill>
              </a:rPr>
              <a:t>lógica</a:t>
            </a:r>
            <a:r>
              <a:rPr lang="en-US" sz="2800" dirty="0">
                <a:solidFill>
                  <a:schemeClr val="bg1">
                    <a:alpha val="99000"/>
                  </a:schemeClr>
                </a:solidFill>
              </a:rPr>
              <a:t> de </a:t>
            </a:r>
            <a:r>
              <a:rPr lang="en-US" sz="2800" dirty="0" err="1">
                <a:solidFill>
                  <a:schemeClr val="bg1">
                    <a:alpha val="99000"/>
                  </a:schemeClr>
                </a:solidFill>
              </a:rPr>
              <a:t>serviços</a:t>
            </a:r>
            <a:r>
              <a:rPr lang="en-US" sz="2800" dirty="0">
                <a:solidFill>
                  <a:schemeClr val="bg1">
                    <a:alpha val="99000"/>
                  </a:schemeClr>
                </a:solidFill>
              </a:rPr>
              <a:t> (web app, VM`s, banco de dados, </a:t>
            </a:r>
            <a:r>
              <a:rPr lang="en-US" sz="2800" dirty="0" err="1">
                <a:solidFill>
                  <a:schemeClr val="bg1">
                    <a:alpha val="99000"/>
                  </a:schemeClr>
                </a:solidFill>
              </a:rPr>
              <a:t>etc</a:t>
            </a:r>
            <a:r>
              <a:rPr lang="en-US" sz="2800" dirty="0">
                <a:solidFill>
                  <a:schemeClr val="bg1">
                    <a:alpha val="99000"/>
                  </a:schemeClr>
                </a:solidFill>
              </a:rPr>
              <a:t>)</a:t>
            </a:r>
          </a:p>
          <a:p>
            <a:pPr marL="460375" indent="-457200">
              <a:lnSpc>
                <a:spcPct val="100000"/>
              </a:lnSpc>
              <a:buFont typeface="Wingdings" pitchFamily="2" charset="2"/>
              <a:buChar char="ß"/>
            </a:pPr>
            <a:r>
              <a:rPr lang="en-US" sz="2800" dirty="0" err="1">
                <a:solidFill>
                  <a:schemeClr val="bg1">
                    <a:alpha val="99000"/>
                  </a:schemeClr>
                </a:solidFill>
              </a:rPr>
              <a:t>Permite</a:t>
            </a:r>
            <a:r>
              <a:rPr lang="en-US" sz="2800" dirty="0">
                <a:solidFill>
                  <a:schemeClr val="bg1">
                    <a:alpha val="99000"/>
                  </a:schemeClr>
                </a:solidFill>
              </a:rPr>
              <a:t> a </a:t>
            </a:r>
            <a:r>
              <a:rPr lang="en-US" sz="2800" dirty="0" err="1">
                <a:solidFill>
                  <a:schemeClr val="bg1">
                    <a:alpha val="99000"/>
                  </a:schemeClr>
                </a:solidFill>
              </a:rPr>
              <a:t>separação</a:t>
            </a:r>
            <a:r>
              <a:rPr lang="en-US" sz="2800" dirty="0">
                <a:solidFill>
                  <a:schemeClr val="bg1">
                    <a:alpha val="99000"/>
                  </a:schemeClr>
                </a:solidFill>
              </a:rPr>
              <a:t> dos </a:t>
            </a:r>
            <a:r>
              <a:rPr lang="en-US" sz="2800" dirty="0" err="1">
                <a:solidFill>
                  <a:schemeClr val="bg1">
                    <a:alpha val="99000"/>
                  </a:schemeClr>
                </a:solidFill>
              </a:rPr>
              <a:t>recursos</a:t>
            </a:r>
            <a:r>
              <a:rPr lang="en-US" sz="2800" dirty="0">
                <a:solidFill>
                  <a:schemeClr val="bg1">
                    <a:alpha val="99000"/>
                  </a:schemeClr>
                </a:solidFill>
              </a:rPr>
              <a:t> de forma que </a:t>
            </a:r>
            <a:r>
              <a:rPr lang="en-US" sz="2800" dirty="0" err="1">
                <a:solidFill>
                  <a:schemeClr val="bg1">
                    <a:alpha val="99000"/>
                  </a:schemeClr>
                </a:solidFill>
              </a:rPr>
              <a:t>fica</a:t>
            </a:r>
            <a:r>
              <a:rPr lang="en-US" sz="2800" dirty="0">
                <a:solidFill>
                  <a:schemeClr val="bg1">
                    <a:alpha val="99000"/>
                  </a:schemeClr>
                </a:solidFill>
              </a:rPr>
              <a:t> </a:t>
            </a:r>
            <a:r>
              <a:rPr lang="en-US" sz="2800" dirty="0" err="1">
                <a:solidFill>
                  <a:schemeClr val="bg1">
                    <a:alpha val="99000"/>
                  </a:schemeClr>
                </a:solidFill>
              </a:rPr>
              <a:t>fácil</a:t>
            </a:r>
            <a:r>
              <a:rPr lang="en-US" sz="2800" dirty="0">
                <a:solidFill>
                  <a:schemeClr val="bg1">
                    <a:alpha val="99000"/>
                  </a:schemeClr>
                </a:solidFill>
              </a:rPr>
              <a:t> </a:t>
            </a:r>
            <a:r>
              <a:rPr lang="en-US" sz="2800" dirty="0" err="1">
                <a:solidFill>
                  <a:schemeClr val="bg1">
                    <a:alpha val="99000"/>
                  </a:schemeClr>
                </a:solidFill>
              </a:rPr>
              <a:t>identificar</a:t>
            </a:r>
            <a:r>
              <a:rPr lang="en-US" sz="2800" dirty="0">
                <a:solidFill>
                  <a:schemeClr val="bg1">
                    <a:alpha val="99000"/>
                  </a:schemeClr>
                </a:solidFill>
              </a:rPr>
              <a:t> as </a:t>
            </a:r>
            <a:r>
              <a:rPr lang="en-US" sz="2800" dirty="0" err="1">
                <a:solidFill>
                  <a:schemeClr val="bg1">
                    <a:alpha val="99000"/>
                  </a:schemeClr>
                </a:solidFill>
              </a:rPr>
              <a:t>depêndencias</a:t>
            </a:r>
            <a:r>
              <a:rPr lang="en-US" sz="2800" dirty="0">
                <a:solidFill>
                  <a:schemeClr val="bg1">
                    <a:alpha val="99000"/>
                  </a:schemeClr>
                </a:solidFill>
              </a:rPr>
              <a:t> de </a:t>
            </a: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aplicação</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Permite</a:t>
            </a:r>
            <a:r>
              <a:rPr lang="en-US" sz="2800" dirty="0">
                <a:solidFill>
                  <a:schemeClr val="bg1">
                    <a:alpha val="99000"/>
                  </a:schemeClr>
                </a:solidFill>
              </a:rPr>
              <a:t> </a:t>
            </a:r>
            <a:r>
              <a:rPr lang="en-US" sz="2800" dirty="0" err="1">
                <a:solidFill>
                  <a:schemeClr val="bg1">
                    <a:alpha val="99000"/>
                  </a:schemeClr>
                </a:solidFill>
              </a:rPr>
              <a:t>controle</a:t>
            </a:r>
            <a:r>
              <a:rPr lang="en-US" sz="2800" dirty="0">
                <a:solidFill>
                  <a:schemeClr val="bg1">
                    <a:alpha val="99000"/>
                  </a:schemeClr>
                </a:solidFill>
              </a:rPr>
              <a:t> de </a:t>
            </a:r>
            <a:r>
              <a:rPr lang="en-US" sz="2800" dirty="0" err="1">
                <a:solidFill>
                  <a:schemeClr val="bg1">
                    <a:alpha val="99000"/>
                  </a:schemeClr>
                </a:solidFill>
              </a:rPr>
              <a:t>acesso</a:t>
            </a:r>
            <a:r>
              <a:rPr lang="en-US" sz="2800" dirty="0">
                <a:solidFill>
                  <a:schemeClr val="bg1">
                    <a:alpha val="99000"/>
                  </a:schemeClr>
                </a:solidFill>
              </a:rPr>
              <a:t> por </a:t>
            </a:r>
            <a:r>
              <a:rPr lang="en-US" sz="2800" dirty="0" err="1">
                <a:solidFill>
                  <a:schemeClr val="bg1">
                    <a:alpha val="99000"/>
                  </a:schemeClr>
                </a:solidFill>
              </a:rPr>
              <a:t>grupos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Facilita</a:t>
            </a:r>
            <a:r>
              <a:rPr lang="en-US" sz="2800" dirty="0">
                <a:solidFill>
                  <a:schemeClr val="bg1">
                    <a:alpha val="99000"/>
                  </a:schemeClr>
                </a:solidFill>
              </a:rPr>
              <a:t> o </a:t>
            </a:r>
            <a:r>
              <a:rPr lang="en-US" sz="2800" dirty="0" err="1">
                <a:solidFill>
                  <a:schemeClr val="bg1">
                    <a:alpha val="99000"/>
                  </a:schemeClr>
                </a:solidFill>
              </a:rPr>
              <a:t>gerenciamento</a:t>
            </a:r>
            <a:r>
              <a:rPr lang="en-US" sz="2800" dirty="0">
                <a:solidFill>
                  <a:schemeClr val="bg1">
                    <a:alpha val="99000"/>
                  </a:schemeClr>
                </a:solidFill>
              </a:rPr>
              <a:t> de custos</a:t>
            </a:r>
          </a:p>
          <a:p>
            <a:pPr marL="460375" indent="-457200">
              <a:lnSpc>
                <a:spcPct val="100000"/>
              </a:lnSpc>
              <a:buFont typeface="Wingdings" pitchFamily="2" charset="2"/>
              <a:buChar char="ß"/>
            </a:pPr>
            <a:endParaRPr lang="en-US" sz="2800" dirty="0">
              <a:solidFill>
                <a:schemeClr val="bg1">
                  <a:alpha val="99000"/>
                </a:schemeClr>
              </a:solidFill>
            </a:endParaRPr>
          </a:p>
        </p:txBody>
      </p:sp>
      <p:pic>
        <p:nvPicPr>
          <p:cNvPr id="3" name="Imagem 2" descr="Uma imagem contendo desenho&#10;&#10;Descrição gerada automaticamente">
            <a:extLst>
              <a:ext uri="{FF2B5EF4-FFF2-40B4-BE49-F238E27FC236}">
                <a16:creationId xmlns:a16="http://schemas.microsoft.com/office/drawing/2014/main" id="{C57F1E43-5FF4-4343-AB42-D373A100F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702" y="1924350"/>
            <a:ext cx="2650209" cy="2650209"/>
          </a:xfrm>
          <a:prstGeom prst="rect">
            <a:avLst/>
          </a:prstGeom>
        </p:spPr>
      </p:pic>
    </p:spTree>
    <p:extLst>
      <p:ext uri="{BB962C8B-B14F-4D97-AF65-F5344CB8AC3E}">
        <p14:creationId xmlns:p14="http://schemas.microsoft.com/office/powerpoint/2010/main" val="269273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50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25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840922" y="2315140"/>
            <a:ext cx="705156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a:t>Azure AD</a:t>
            </a:r>
          </a:p>
        </p:txBody>
      </p:sp>
      <p:sp>
        <p:nvSpPr>
          <p:cNvPr id="13" name="Content Placeholder 2"/>
          <p:cNvSpPr>
            <a:spLocks noGrp="1"/>
          </p:cNvSpPr>
          <p:nvPr>
            <p:ph type="body" sz="quarter" idx="10"/>
          </p:nvPr>
        </p:nvSpPr>
        <p:spPr>
          <a:xfrm>
            <a:off x="4877594" y="3263053"/>
            <a:ext cx="6603204" cy="2816156"/>
          </a:xfrm>
        </p:spPr>
        <p:txBody>
          <a:bodyPr/>
          <a:lstStyle/>
          <a:p>
            <a:pPr marL="460375" indent="-457200">
              <a:lnSpc>
                <a:spcPct val="100000"/>
              </a:lnSpc>
              <a:buFont typeface="Wingdings" pitchFamily="2" charset="2"/>
              <a:buChar char="ß"/>
            </a:pPr>
            <a:r>
              <a:rPr lang="en-US" sz="2800" dirty="0" err="1">
                <a:solidFill>
                  <a:schemeClr val="bg1">
                    <a:alpha val="99000"/>
                  </a:schemeClr>
                </a:solidFill>
              </a:rPr>
              <a:t>Contrato</a:t>
            </a:r>
            <a:r>
              <a:rPr lang="en-US" sz="2800" dirty="0">
                <a:solidFill>
                  <a:schemeClr val="bg1">
                    <a:alpha val="99000"/>
                  </a:schemeClr>
                </a:solidFill>
              </a:rPr>
              <a:t> com a Microsoft para </a:t>
            </a:r>
            <a:r>
              <a:rPr lang="en-US" sz="2800" dirty="0" err="1">
                <a:solidFill>
                  <a:schemeClr val="bg1">
                    <a:alpha val="99000"/>
                  </a:schemeClr>
                </a:solidFill>
              </a:rPr>
              <a:t>utilização</a:t>
            </a:r>
            <a:r>
              <a:rPr lang="en-US" sz="2800" dirty="0">
                <a:solidFill>
                  <a:schemeClr val="bg1">
                    <a:alpha val="99000"/>
                  </a:schemeClr>
                </a:solidFill>
              </a:rPr>
              <a:t> dos </a:t>
            </a:r>
            <a:r>
              <a:rPr lang="en-US" sz="2800" dirty="0" err="1">
                <a:solidFill>
                  <a:schemeClr val="bg1">
                    <a:alpha val="99000"/>
                  </a:schemeClr>
                </a:solidFill>
              </a:rPr>
              <a:t>serviços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organização</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assinaturas</a:t>
            </a:r>
            <a:endParaRPr lang="en-US" sz="2800" dirty="0">
              <a:solidFill>
                <a:schemeClr val="bg1">
                  <a:alpha val="99000"/>
                </a:schemeClr>
              </a:solidFill>
            </a:endParaRPr>
          </a:p>
          <a:p>
            <a:pPr marL="460375" indent="-457200">
              <a:lnSpc>
                <a:spcPct val="100000"/>
              </a:lnSpc>
              <a:buFont typeface="Wingdings" pitchFamily="2" charset="2"/>
              <a:buChar char="ß"/>
            </a:pPr>
            <a:r>
              <a:rPr lang="en-US" sz="2800" dirty="0" err="1">
                <a:solidFill>
                  <a:schemeClr val="bg1">
                    <a:alpha val="99000"/>
                  </a:schemeClr>
                </a:solidFill>
              </a:rPr>
              <a:t>Cada</a:t>
            </a:r>
            <a:r>
              <a:rPr lang="en-US" sz="2800" dirty="0">
                <a:solidFill>
                  <a:schemeClr val="bg1">
                    <a:alpha val="99000"/>
                  </a:schemeClr>
                </a:solidFill>
              </a:rPr>
              <a:t> </a:t>
            </a:r>
            <a:r>
              <a:rPr lang="en-US" sz="2800" dirty="0" err="1">
                <a:solidFill>
                  <a:schemeClr val="bg1">
                    <a:alpha val="99000"/>
                  </a:schemeClr>
                </a:solidFill>
              </a:rPr>
              <a:t>assinatura</a:t>
            </a:r>
            <a:r>
              <a:rPr lang="en-US" sz="2800" dirty="0">
                <a:solidFill>
                  <a:schemeClr val="bg1">
                    <a:alpha val="99000"/>
                  </a:schemeClr>
                </a:solidFill>
              </a:rPr>
              <a:t> </a:t>
            </a:r>
            <a:r>
              <a:rPr lang="en-US" sz="2800" dirty="0" err="1">
                <a:solidFill>
                  <a:schemeClr val="bg1">
                    <a:alpha val="99000"/>
                  </a:schemeClr>
                </a:solidFill>
              </a:rPr>
              <a:t>pode</a:t>
            </a:r>
            <a:r>
              <a:rPr lang="en-US" sz="2800" dirty="0">
                <a:solidFill>
                  <a:schemeClr val="bg1">
                    <a:alpha val="99000"/>
                  </a:schemeClr>
                </a:solidFill>
              </a:rPr>
              <a:t> </a:t>
            </a:r>
            <a:r>
              <a:rPr lang="en-US" sz="2800" dirty="0" err="1">
                <a:solidFill>
                  <a:schemeClr val="bg1">
                    <a:alpha val="99000"/>
                  </a:schemeClr>
                </a:solidFill>
              </a:rPr>
              <a:t>ter</a:t>
            </a:r>
            <a:r>
              <a:rPr lang="en-US" sz="2800" dirty="0">
                <a:solidFill>
                  <a:schemeClr val="bg1">
                    <a:alpha val="99000"/>
                  </a:schemeClr>
                </a:solidFill>
              </a:rPr>
              <a:t> </a:t>
            </a:r>
            <a:r>
              <a:rPr lang="en-US" sz="2800" dirty="0" err="1">
                <a:solidFill>
                  <a:schemeClr val="bg1">
                    <a:alpha val="99000"/>
                  </a:schemeClr>
                </a:solidFill>
              </a:rPr>
              <a:t>várias</a:t>
            </a:r>
            <a:r>
              <a:rPr lang="en-US" sz="2800" dirty="0">
                <a:solidFill>
                  <a:schemeClr val="bg1">
                    <a:alpha val="99000"/>
                  </a:schemeClr>
                </a:solidFill>
              </a:rPr>
              <a:t> </a:t>
            </a:r>
            <a:r>
              <a:rPr lang="en-US" sz="2800" dirty="0" err="1">
                <a:solidFill>
                  <a:schemeClr val="bg1">
                    <a:alpha val="99000"/>
                  </a:schemeClr>
                </a:solidFill>
              </a:rPr>
              <a:t>licenças</a:t>
            </a:r>
            <a:r>
              <a:rPr lang="en-US" sz="2800" dirty="0">
                <a:solidFill>
                  <a:schemeClr val="bg1">
                    <a:alpha val="99000"/>
                  </a:schemeClr>
                </a:solidFill>
              </a:rPr>
              <a:t> (SaaS por </a:t>
            </a:r>
            <a:r>
              <a:rPr lang="en-US" sz="2800" dirty="0" err="1">
                <a:solidFill>
                  <a:schemeClr val="bg1">
                    <a:alpha val="99000"/>
                  </a:schemeClr>
                </a:solidFill>
              </a:rPr>
              <a:t>exemplo</a:t>
            </a:r>
            <a:r>
              <a:rPr lang="en-US" sz="2800" dirty="0">
                <a:solidFill>
                  <a:schemeClr val="bg1">
                    <a:alpha val="99000"/>
                  </a:schemeClr>
                </a:solidFill>
              </a:rPr>
              <a:t>)</a:t>
            </a:r>
          </a:p>
        </p:txBody>
      </p:sp>
      <p:pic>
        <p:nvPicPr>
          <p:cNvPr id="3" name="Picture 2">
            <a:extLst>
              <a:ext uri="{FF2B5EF4-FFF2-40B4-BE49-F238E27FC236}">
                <a16:creationId xmlns:a16="http://schemas.microsoft.com/office/drawing/2014/main" id="{1555B5DA-F3F6-4F6E-BE0E-CE70463F3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013" y="2315140"/>
            <a:ext cx="3021418" cy="3021418"/>
          </a:xfrm>
          <a:prstGeom prst="rect">
            <a:avLst/>
          </a:prstGeom>
        </p:spPr>
      </p:pic>
    </p:spTree>
    <p:extLst>
      <p:ext uri="{BB962C8B-B14F-4D97-AF65-F5344CB8AC3E}">
        <p14:creationId xmlns:p14="http://schemas.microsoft.com/office/powerpoint/2010/main" val="1547845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25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50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4.xml><?xml version="1.0" encoding="utf-8"?>
<a:theme xmlns:a="http://schemas.openxmlformats.org/drawingml/2006/main" name="4_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3D5A1351-83CF-45BD-AB30-2C1F7AE191BE">Final</Status>
    <Content_x0020_Type xmlns="3D5A1351-83CF-45BD-AB30-2C1F7AE191BE">Slide Presentation</Content_x0020_Type>
    <Module xmlns="3D5A1351-83CF-45BD-AB30-2C1F7AE191BE">1</Modul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E468DA37CF8947B8096BD772FC41E8" ma:contentTypeVersion="" ma:contentTypeDescription="Create a new document." ma:contentTypeScope="" ma:versionID="954d86a6fc3cd1cb44b28cfacb5c41ef">
  <xsd:schema xmlns:xsd="http://www.w3.org/2001/XMLSchema" xmlns:xs="http://www.w3.org/2001/XMLSchema" xmlns:p="http://schemas.microsoft.com/office/2006/metadata/properties" xmlns:ns2="3D5A1351-83CF-45BD-AB30-2C1F7AE191BE" targetNamespace="http://schemas.microsoft.com/office/2006/metadata/properties" ma:root="true" ma:fieldsID="629d69f6531b7cace63b5ff27c477896" ns2:_="">
    <xsd:import namespace="3D5A1351-83CF-45BD-AB30-2C1F7AE191BE"/>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5A1351-83CF-45BD-AB30-2C1F7AE191BE"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Slide Presentation"/>
          <xsd:enumeration value="Video"/>
        </xsd:restriction>
      </xsd:simpleType>
    </xsd:element>
    <xsd:element name="Module" ma:index="9" nillable="true" ma:displayName="Module" ma:decimals="0" ma:internalName="Module">
      <xsd:simpleType>
        <xsd:restriction base="dms:Number">
          <xsd:maxInclusive value="2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D5A1351-83CF-45BD-AB30-2C1F7AE191BE"/>
    <ds:schemaRef ds:uri="http://www.w3.org/XML/1998/namespac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DE259DE6-3E5B-4E33-BF93-11A152954D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5A1351-83CF-45BD-AB30-2C1F7AE191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20176</TotalTime>
  <Words>1044</Words>
  <Application>Microsoft Office PowerPoint</Application>
  <PresentationFormat>Personalizar</PresentationFormat>
  <Paragraphs>315</Paragraphs>
  <Slides>61</Slides>
  <Notes>61</Notes>
  <HiddenSlides>0</HiddenSlides>
  <MMClips>0</MMClips>
  <ScaleCrop>false</ScaleCrop>
  <HeadingPairs>
    <vt:vector size="6" baseType="variant">
      <vt:variant>
        <vt:lpstr>Fontes usadas</vt:lpstr>
      </vt:variant>
      <vt:variant>
        <vt:i4>9</vt:i4>
      </vt:variant>
      <vt:variant>
        <vt:lpstr>Tema</vt:lpstr>
      </vt:variant>
      <vt:variant>
        <vt:i4>4</vt:i4>
      </vt:variant>
      <vt:variant>
        <vt:lpstr>Títulos de slides</vt:lpstr>
      </vt:variant>
      <vt:variant>
        <vt:i4>61</vt:i4>
      </vt:variant>
    </vt:vector>
  </HeadingPairs>
  <TitlesOfParts>
    <vt:vector size="74" baseType="lpstr">
      <vt:lpstr>メイリオ</vt:lpstr>
      <vt:lpstr>Arial</vt:lpstr>
      <vt:lpstr>Consolas</vt:lpstr>
      <vt:lpstr>Segoe Pro Semibold</vt:lpstr>
      <vt:lpstr>Segoe Semibold</vt:lpstr>
      <vt:lpstr>Segoe UI</vt:lpstr>
      <vt:lpstr>Segoe UI Light</vt:lpstr>
      <vt:lpstr>Segoe UI Semibold</vt:lpstr>
      <vt:lpstr>Wingdings</vt:lpstr>
      <vt:lpstr>MS1444_Windows Azure Template 16x9_r08a</vt:lpstr>
      <vt:lpstr>White with Consolas font for code slides</vt:lpstr>
      <vt:lpstr>5-30404_TR16_BO_CT_Template_16x9</vt:lpstr>
      <vt:lpstr>4_5-30404_TR16_BO_CT_Template_16x9</vt:lpstr>
      <vt:lpstr>Azure OVERVIEW</vt:lpstr>
      <vt:lpstr>Apresentação do PowerPoint</vt:lpstr>
      <vt:lpstr>Apresentação do PowerPoint</vt:lpstr>
      <vt:lpstr>Nuvem?</vt:lpstr>
      <vt:lpstr>Apresentação do PowerPoint</vt:lpstr>
      <vt:lpstr>Apresentação do PowerPoint</vt:lpstr>
      <vt:lpstr>Apresentação do PowerPoint</vt:lpstr>
      <vt:lpstr>Apresentação do PowerPoint</vt:lpstr>
      <vt:lpstr>Apresentação do PowerPoint</vt:lpstr>
      <vt:lpstr>Apresentação do PowerPoint</vt:lpstr>
      <vt:lpstr>Global Footprint</vt:lpstr>
      <vt:lpstr>pay only for what you use</vt:lpstr>
      <vt:lpstr>no upfront costs</vt:lpstr>
      <vt:lpstr>per minute billing</vt:lpstr>
      <vt:lpstr>no charge for  stopped VMs</vt:lpstr>
      <vt:lpstr>Apresentação do PowerPoint</vt:lpstr>
      <vt:lpstr>Apresentação do PowerPoint</vt:lpstr>
      <vt:lpstr>Load Balancing and High Availability</vt:lpstr>
      <vt:lpstr>Apresentação do PowerPoint</vt:lpstr>
      <vt:lpstr>Windows Azure Virtual Networks</vt:lpstr>
      <vt:lpstr>Virtual Gateways</vt:lpstr>
      <vt:lpstr>Apresentação do PowerPoint</vt:lpstr>
      <vt:lpstr>Apresentação do PowerPoint</vt:lpstr>
      <vt:lpstr>Apresentação do PowerPoint</vt:lpstr>
      <vt:lpstr>MSDN Member Benefits</vt:lpstr>
      <vt:lpstr>MSDN Credits with Windows Azure</vt:lpstr>
      <vt:lpstr>Apresentação do PowerPoint</vt:lpstr>
      <vt:lpstr>focus on apps,  not infrastructure</vt:lpstr>
      <vt:lpstr>application  building blocks</vt:lpstr>
      <vt:lpstr>Apresentação do PowerPoint</vt:lpstr>
      <vt:lpstr>Apresentação do PowerPoint</vt:lpstr>
      <vt:lpstr>Apresentação do PowerPoint</vt:lpstr>
      <vt:lpstr>Apresentação do PowerPoint</vt:lpstr>
      <vt:lpstr>Apresentação do PowerPoint</vt:lpstr>
      <vt:lpstr>AutoScale – Built-into Windows Azure</vt:lpstr>
      <vt:lpstr>Apresentação do PowerPoint</vt:lpstr>
      <vt:lpstr>Dev/Ops Workflow</vt:lpstr>
      <vt:lpstr>Visual Studio Online</vt:lpstr>
      <vt:lpstr>Apresentação do PowerPoint</vt:lpstr>
      <vt:lpstr>Running a Live Site Service</vt:lpstr>
      <vt:lpstr>Running without Insight / Telemetry</vt:lpstr>
      <vt:lpstr>Apresentação do PowerPoint</vt:lpstr>
      <vt:lpstr>Storage</vt:lpstr>
      <vt:lpstr>Apresentação do PowerPoint</vt:lpstr>
      <vt:lpstr>Apresentação do PowerPoint</vt:lpstr>
      <vt:lpstr>Apresentação do PowerPoint</vt:lpstr>
      <vt:lpstr>Config wizard automatically launches</vt:lpstr>
      <vt:lpstr>Enter Windows Azure AD Credentials</vt:lpstr>
      <vt:lpstr>Enter Windows Server AD Credentials</vt:lpstr>
      <vt:lpstr>Enable Hashed Password Sync</vt:lpstr>
      <vt:lpstr>Almost done</vt:lpstr>
      <vt:lpstr>Finished – Sync will start automatically</vt:lpstr>
      <vt:lpstr>Apresentação do PowerPoint</vt:lpstr>
      <vt:lpstr>Enable SSO with Azure AD and ASP.NET</vt:lpstr>
      <vt:lpstr>Enable SSO with Azure AD and ASP.NET</vt:lpstr>
      <vt:lpstr>Enable SSO with Azure AD and ASP.NET</vt:lpstr>
      <vt:lpstr>application  building blocks</vt:lpstr>
      <vt:lpstr>Apresentação do PowerPoint</vt:lpstr>
      <vt:lpstr>Apresentação do PowerPoint</vt:lpstr>
      <vt:lpstr>Apresentação do PowerPoint</vt:lpstr>
      <vt:lpstr>Apresentação do PowerPoint</vt:lpstr>
    </vt:vector>
  </TitlesOfParts>
  <Company>Artitudes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scottgu@microsoft.com;jonahs@microsoft.com</dc:creator>
  <cp:lastModifiedBy>Sérgio Prates dos Santos</cp:lastModifiedBy>
  <cp:revision>670</cp:revision>
  <cp:lastPrinted>2011-12-06T05:57:58Z</cp:lastPrinted>
  <dcterms:created xsi:type="dcterms:W3CDTF">2011-03-29T16:07:22Z</dcterms:created>
  <dcterms:modified xsi:type="dcterms:W3CDTF">2019-11-18T02:42:59Z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0x0101009AE468DA37CF8947B8096BD772FC41E8</vt:lpwstr>
  </property>
  <property fmtid="{D5CDD505-2E9C-101B-9397-08002B2CF9AE}" pid="3" name="IsMyDocuments">
    <vt:bool>true</vt:bool>
  </property>
</Properties>
</file>